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316" r:id="rId2"/>
    <p:sldId id="334" r:id="rId3"/>
    <p:sldId id="335" r:id="rId4"/>
    <p:sldId id="361" r:id="rId5"/>
    <p:sldId id="337" r:id="rId6"/>
    <p:sldId id="343" r:id="rId7"/>
    <p:sldId id="332" r:id="rId8"/>
    <p:sldId id="317" r:id="rId9"/>
    <p:sldId id="318" r:id="rId10"/>
    <p:sldId id="360" r:id="rId11"/>
    <p:sldId id="339" r:id="rId12"/>
    <p:sldId id="340" r:id="rId13"/>
    <p:sldId id="350" r:id="rId14"/>
    <p:sldId id="347" r:id="rId15"/>
    <p:sldId id="351" r:id="rId16"/>
    <p:sldId id="352" r:id="rId17"/>
    <p:sldId id="353" r:id="rId18"/>
    <p:sldId id="325" r:id="rId19"/>
    <p:sldId id="329" r:id="rId20"/>
    <p:sldId id="331" r:id="rId21"/>
    <p:sldId id="338" r:id="rId22"/>
    <p:sldId id="34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64476" autoAdjust="0"/>
  </p:normalViewPr>
  <p:slideViewPr>
    <p:cSldViewPr snapToGrid="0" snapToObjects="1">
      <p:cViewPr varScale="1">
        <p:scale>
          <a:sx n="49" d="100"/>
          <a:sy n="49" d="100"/>
        </p:scale>
        <p:origin x="-1776" y="-96"/>
      </p:cViewPr>
      <p:guideLst>
        <p:guide orient="horz" pos="2160"/>
        <p:guide pos="2880"/>
      </p:guideLst>
    </p:cSldViewPr>
  </p:slideViewPr>
  <p:notesTextViewPr>
    <p:cViewPr>
      <p:scale>
        <a:sx n="100" d="100"/>
        <a:sy n="100" d="100"/>
      </p:scale>
      <p:origin x="0" y="168"/>
    </p:cViewPr>
  </p:notesTextViewPr>
  <p:sorterViewPr>
    <p:cViewPr>
      <p:scale>
        <a:sx n="68" d="100"/>
        <a:sy n="6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DA3479-9EBB-5847-B165-948E850FF9BA}" type="datetimeFigureOut">
              <a:rPr lang="en-US" smtClean="0"/>
              <a:pPr/>
              <a:t>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8311F8-DB4F-4342-8DCB-DD64E7BBA20A}" type="slidenum">
              <a:rPr lang="en-US" smtClean="0"/>
              <a:pPr/>
              <a:t>‹#›</a:t>
            </a:fld>
            <a:endParaRPr lang="en-US"/>
          </a:p>
        </p:txBody>
      </p:sp>
    </p:spTree>
    <p:extLst>
      <p:ext uri="{BB962C8B-B14F-4D97-AF65-F5344CB8AC3E}">
        <p14:creationId xmlns:p14="http://schemas.microsoft.com/office/powerpoint/2010/main" val="4362314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EE8311F8-DB4F-4342-8DCB-DD64E7BBA20A}" type="slidenum">
              <a:rPr lang="en-US" smtClean="0"/>
              <a:pPr/>
              <a:t>1</a:t>
            </a:fld>
            <a:endParaRPr lang="en-US"/>
          </a:p>
        </p:txBody>
      </p:sp>
    </p:spTree>
    <p:extLst>
      <p:ext uri="{BB962C8B-B14F-4D97-AF65-F5344CB8AC3E}">
        <p14:creationId xmlns:p14="http://schemas.microsoft.com/office/powerpoint/2010/main" val="3498176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311F8-DB4F-4342-8DCB-DD64E7BBA20A}" type="slidenum">
              <a:rPr lang="en-US" smtClean="0"/>
              <a:pPr/>
              <a:t>13</a:t>
            </a:fld>
            <a:endParaRPr lang="en-US"/>
          </a:p>
        </p:txBody>
      </p:sp>
    </p:spTree>
    <p:extLst>
      <p:ext uri="{BB962C8B-B14F-4D97-AF65-F5344CB8AC3E}">
        <p14:creationId xmlns:p14="http://schemas.microsoft.com/office/powerpoint/2010/main" val="182893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 will necessarily vary</a:t>
            </a:r>
          </a:p>
          <a:p>
            <a:r>
              <a:rPr lang="en-US" dirty="0" smtClean="0"/>
              <a:t>Record sufficient information and detail to support review and follow-up at each visit</a:t>
            </a:r>
          </a:p>
          <a:p>
            <a:r>
              <a:rPr lang="en-US" dirty="0" smtClean="0"/>
              <a:t>Use chart notes, flow sheets, and/or other documentation tools</a:t>
            </a:r>
          </a:p>
          <a:p>
            <a:r>
              <a:rPr lang="en-US" dirty="0" smtClean="0"/>
              <a:t>Chart flags/flyers are strongly recommended to highlight key dates (e.g., next injection)</a:t>
            </a:r>
          </a:p>
          <a:p>
            <a:r>
              <a:rPr lang="en-US" dirty="0" smtClean="0"/>
              <a:t>Similar flags in pharmacy system can be very helpful</a:t>
            </a:r>
          </a:p>
          <a:p>
            <a:endParaRPr lang="en-US" dirty="0"/>
          </a:p>
        </p:txBody>
      </p:sp>
      <p:sp>
        <p:nvSpPr>
          <p:cNvPr id="4" name="Slide Number Placeholder 3"/>
          <p:cNvSpPr>
            <a:spLocks noGrp="1"/>
          </p:cNvSpPr>
          <p:nvPr>
            <p:ph type="sldNum" sz="quarter" idx="10"/>
          </p:nvPr>
        </p:nvSpPr>
        <p:spPr/>
        <p:txBody>
          <a:bodyPr/>
          <a:lstStyle/>
          <a:p>
            <a:fld id="{EE8311F8-DB4F-4342-8DCB-DD64E7BBA20A}" type="slidenum">
              <a:rPr lang="en-US" smtClean="0"/>
              <a:pPr/>
              <a:t>14</a:t>
            </a:fld>
            <a:endParaRPr lang="en-US"/>
          </a:p>
        </p:txBody>
      </p:sp>
    </p:spTree>
    <p:extLst>
      <p:ext uri="{BB962C8B-B14F-4D97-AF65-F5344CB8AC3E}">
        <p14:creationId xmlns:p14="http://schemas.microsoft.com/office/powerpoint/2010/main" val="1623313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311F8-DB4F-4342-8DCB-DD64E7BBA20A}" type="slidenum">
              <a:rPr lang="en-US" smtClean="0"/>
              <a:pPr/>
              <a:t>15</a:t>
            </a:fld>
            <a:endParaRPr lang="en-US"/>
          </a:p>
        </p:txBody>
      </p:sp>
    </p:spTree>
    <p:extLst>
      <p:ext uri="{BB962C8B-B14F-4D97-AF65-F5344CB8AC3E}">
        <p14:creationId xmlns:p14="http://schemas.microsoft.com/office/powerpoint/2010/main" val="1006690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Counseling messages- unknown effect</a:t>
            </a:r>
            <a:r>
              <a:rPr lang="en-US" baseline="0" dirty="0" smtClean="0"/>
              <a:t> of </a:t>
            </a:r>
            <a:r>
              <a:rPr lang="en-US" baseline="0" dirty="0" err="1" smtClean="0"/>
              <a:t>dapivirine</a:t>
            </a:r>
            <a:r>
              <a:rPr lang="en-US" baseline="0" dirty="0" smtClean="0"/>
              <a:t> on developing human fetus. Theoretical risk is exceptionally small- but unknown</a:t>
            </a:r>
          </a:p>
          <a:p>
            <a:r>
              <a:rPr lang="en-US" baseline="0" dirty="0" smtClean="0"/>
              <a:t>Continue product</a:t>
            </a:r>
          </a:p>
          <a:p>
            <a:r>
              <a:rPr lang="en-US" baseline="0" dirty="0" smtClean="0"/>
              <a:t>Document on family planning </a:t>
            </a:r>
            <a:r>
              <a:rPr lang="en-US" baseline="0" dirty="0" err="1" smtClean="0"/>
              <a:t>crf</a:t>
            </a:r>
            <a:r>
              <a:rPr lang="en-US" baseline="0" dirty="0" smtClean="0"/>
              <a:t>- NO contraception</a:t>
            </a:r>
          </a:p>
        </p:txBody>
      </p:sp>
      <p:sp>
        <p:nvSpPr>
          <p:cNvPr id="4" name="Slide Number Placeholder 3"/>
          <p:cNvSpPr>
            <a:spLocks noGrp="1"/>
          </p:cNvSpPr>
          <p:nvPr>
            <p:ph type="sldNum" sz="quarter" idx="10"/>
          </p:nvPr>
        </p:nvSpPr>
        <p:spPr/>
        <p:txBody>
          <a:bodyPr/>
          <a:lstStyle/>
          <a:p>
            <a:fld id="{EE8311F8-DB4F-4342-8DCB-DD64E7BBA20A}" type="slidenum">
              <a:rPr lang="en-US" smtClean="0"/>
              <a:pPr/>
              <a:t>16</a:t>
            </a:fld>
            <a:endParaRPr lang="en-US"/>
          </a:p>
        </p:txBody>
      </p:sp>
    </p:spTree>
    <p:extLst>
      <p:ext uri="{BB962C8B-B14F-4D97-AF65-F5344CB8AC3E}">
        <p14:creationId xmlns:p14="http://schemas.microsoft.com/office/powerpoint/2010/main" val="4130737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Note that as a part of ‘adherence counseling’</a:t>
            </a:r>
            <a:r>
              <a:rPr lang="en-US" baseline="0" dirty="0"/>
              <a:t> </a:t>
            </a:r>
            <a:r>
              <a:rPr lang="en-US" baseline="0" dirty="0" smtClean="0"/>
              <a:t>the retention check-in (Step 6 or 7 in the ACE approach) </a:t>
            </a:r>
            <a:r>
              <a:rPr lang="en-US" i="1" baseline="0" dirty="0" smtClean="0"/>
              <a:t>will</a:t>
            </a:r>
            <a:r>
              <a:rPr lang="en-US" i="0" baseline="0" dirty="0" smtClean="0"/>
              <a:t> continue when there is a pregnancy. </a:t>
            </a:r>
            <a:endParaRPr lang="en-US" baseline="0" dirty="0" smtClean="0"/>
          </a:p>
        </p:txBody>
      </p:sp>
      <p:sp>
        <p:nvSpPr>
          <p:cNvPr id="4" name="Slide Number Placeholder 3"/>
          <p:cNvSpPr>
            <a:spLocks noGrp="1"/>
          </p:cNvSpPr>
          <p:nvPr>
            <p:ph type="sldNum" sz="quarter" idx="10"/>
          </p:nvPr>
        </p:nvSpPr>
        <p:spPr/>
        <p:txBody>
          <a:bodyPr/>
          <a:lstStyle/>
          <a:p>
            <a:fld id="{EE8311F8-DB4F-4342-8DCB-DD64E7BBA20A}" type="slidenum">
              <a:rPr lang="en-US" smtClean="0"/>
              <a:pPr/>
              <a:t>17</a:t>
            </a:fld>
            <a:endParaRPr lang="en-US"/>
          </a:p>
        </p:txBody>
      </p:sp>
    </p:spTree>
    <p:extLst>
      <p:ext uri="{BB962C8B-B14F-4D97-AF65-F5344CB8AC3E}">
        <p14:creationId xmlns:p14="http://schemas.microsoft.com/office/powerpoint/2010/main" val="1177192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311F8-DB4F-4342-8DCB-DD64E7BBA20A}" type="slidenum">
              <a:rPr lang="en-US" smtClean="0"/>
              <a:pPr/>
              <a:t>18</a:t>
            </a:fld>
            <a:endParaRPr lang="en-US"/>
          </a:p>
        </p:txBody>
      </p:sp>
    </p:spTree>
    <p:extLst>
      <p:ext uri="{BB962C8B-B14F-4D97-AF65-F5344CB8AC3E}">
        <p14:creationId xmlns:p14="http://schemas.microsoft.com/office/powerpoint/2010/main" val="132828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311F8-DB4F-4342-8DCB-DD64E7BBA20A}" type="slidenum">
              <a:rPr lang="en-US" smtClean="0"/>
              <a:pPr/>
              <a:t>19</a:t>
            </a:fld>
            <a:endParaRPr lang="en-US"/>
          </a:p>
        </p:txBody>
      </p:sp>
    </p:spTree>
    <p:extLst>
      <p:ext uri="{BB962C8B-B14F-4D97-AF65-F5344CB8AC3E}">
        <p14:creationId xmlns:p14="http://schemas.microsoft.com/office/powerpoint/2010/main" val="3922545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311F8-DB4F-4342-8DCB-DD64E7BBA20A}" type="slidenum">
              <a:rPr lang="en-US" smtClean="0"/>
              <a:pPr/>
              <a:t>20</a:t>
            </a:fld>
            <a:endParaRPr lang="en-US"/>
          </a:p>
        </p:txBody>
      </p:sp>
    </p:spTree>
    <p:extLst>
      <p:ext uri="{BB962C8B-B14F-4D97-AF65-F5344CB8AC3E}">
        <p14:creationId xmlns:p14="http://schemas.microsoft.com/office/powerpoint/2010/main" val="1430162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dirty="0"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2A2EA9B-2044-43CA-8562-BD5C78250F27}" type="slidenum">
              <a:rPr lang="en-US" smtClean="0"/>
              <a:pPr/>
              <a:t>21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311F8-DB4F-4342-8DCB-DD64E7BBA20A}" type="slidenum">
              <a:rPr lang="en-US" smtClean="0"/>
              <a:pPr/>
              <a:t>22</a:t>
            </a:fld>
            <a:endParaRPr lang="en-US"/>
          </a:p>
        </p:txBody>
      </p:sp>
    </p:spTree>
    <p:extLst>
      <p:ext uri="{BB962C8B-B14F-4D97-AF65-F5344CB8AC3E}">
        <p14:creationId xmlns:p14="http://schemas.microsoft.com/office/powerpoint/2010/main" val="1788077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rats some effects on the developing fetus were observed following oral administration at maternally toxic doses (80 to 320 mg/kg) of </a:t>
            </a:r>
            <a:r>
              <a:rPr lang="en-US" baseline="0" dirty="0" err="1" smtClean="0"/>
              <a:t>dapivirine</a:t>
            </a:r>
            <a:r>
              <a:rPr lang="en-US" baseline="0" dirty="0" smtClean="0"/>
              <a:t>. However, there were no effects in rats at the maternally non toxic dose of 20 mg/kg/day or in rabbits up to 90 mg/kg. No toxicity to maternal animals or the developing embryo/fetus was seen following vaginal dosing in embryo-fetal development studies in rats and rabbits. Vaginal reproductive toxicity trials in rats and rabbits using a formulation of </a:t>
            </a:r>
            <a:r>
              <a:rPr lang="en-US" baseline="0" dirty="0" err="1" smtClean="0"/>
              <a:t>dapivirine</a:t>
            </a:r>
            <a:r>
              <a:rPr lang="en-US" baseline="0" dirty="0" smtClean="0"/>
              <a:t> gel at nominal concentrations up to 3.3  mg/ml using a dose volume of 0.2 ml/kg and rabbits (up to 2 mg/mL using a dose volume of 1.0 mL)</a:t>
            </a:r>
            <a:endParaRPr lang="en-US" dirty="0"/>
          </a:p>
        </p:txBody>
      </p:sp>
      <p:sp>
        <p:nvSpPr>
          <p:cNvPr id="4" name="Slide Number Placeholder 3"/>
          <p:cNvSpPr>
            <a:spLocks noGrp="1"/>
          </p:cNvSpPr>
          <p:nvPr>
            <p:ph type="sldNum" sz="quarter" idx="10"/>
          </p:nvPr>
        </p:nvSpPr>
        <p:spPr/>
        <p:txBody>
          <a:bodyPr/>
          <a:lstStyle/>
          <a:p>
            <a:fld id="{EE8311F8-DB4F-4342-8DCB-DD64E7BBA20A}" type="slidenum">
              <a:rPr lang="en-US" smtClean="0"/>
              <a:pPr/>
              <a:t>2</a:t>
            </a:fld>
            <a:endParaRPr lang="en-US"/>
          </a:p>
        </p:txBody>
      </p:sp>
    </p:spTree>
    <p:extLst>
      <p:ext uri="{BB962C8B-B14F-4D97-AF65-F5344CB8AC3E}">
        <p14:creationId xmlns:p14="http://schemas.microsoft.com/office/powerpoint/2010/main" val="3673430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baseline="0" dirty="0" smtClean="0"/>
          </a:p>
        </p:txBody>
      </p:sp>
      <p:sp>
        <p:nvSpPr>
          <p:cNvPr id="4" name="Slide Number Placeholder 3"/>
          <p:cNvSpPr>
            <a:spLocks noGrp="1"/>
          </p:cNvSpPr>
          <p:nvPr>
            <p:ph type="sldNum" sz="quarter" idx="10"/>
          </p:nvPr>
        </p:nvSpPr>
        <p:spPr/>
        <p:txBody>
          <a:bodyPr/>
          <a:lstStyle/>
          <a:p>
            <a:fld id="{EE8311F8-DB4F-4342-8DCB-DD64E7BBA20A}" type="slidenum">
              <a:rPr lang="en-US" smtClean="0"/>
              <a:pPr/>
              <a:t>3</a:t>
            </a:fld>
            <a:endParaRPr lang="en-US"/>
          </a:p>
        </p:txBody>
      </p:sp>
    </p:spTree>
    <p:extLst>
      <p:ext uri="{BB962C8B-B14F-4D97-AF65-F5344CB8AC3E}">
        <p14:creationId xmlns:p14="http://schemas.microsoft.com/office/powerpoint/2010/main" val="404502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D0D049D-395F-4B0C-8995-D1B33775EF33}" type="slidenum">
              <a:rPr lang="en-US" smtClean="0"/>
              <a:pPr/>
              <a:t>5</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Ask site staff report on which of the various methods the site will be providing directly and which will be available only through referral.  Sites are encouraged to provide as many methods as possible.</a:t>
            </a:r>
          </a:p>
          <a:p>
            <a:pPr eaLnBrk="1" hangingPunct="1"/>
            <a:r>
              <a:rPr lang="en-US" dirty="0" smtClean="0"/>
              <a:t>Image #1 = Combined OCP</a:t>
            </a:r>
          </a:p>
          <a:p>
            <a:pPr eaLnBrk="1" hangingPunct="1"/>
            <a:r>
              <a:rPr lang="en-US" dirty="0" smtClean="0"/>
              <a:t>Image #2 = Progestin only pill</a:t>
            </a:r>
          </a:p>
          <a:p>
            <a:pPr eaLnBrk="1" hangingPunct="1"/>
            <a:r>
              <a:rPr lang="en-US" dirty="0" smtClean="0"/>
              <a:t>Image #3 = Injectable (</a:t>
            </a:r>
            <a:r>
              <a:rPr lang="en-US" dirty="0" err="1" smtClean="0"/>
              <a:t>Depo</a:t>
            </a:r>
            <a:r>
              <a:rPr lang="en-US" dirty="0" smtClean="0"/>
              <a:t> and others)</a:t>
            </a:r>
          </a:p>
          <a:p>
            <a:pPr eaLnBrk="1" hangingPunct="1"/>
            <a:r>
              <a:rPr lang="en-US" dirty="0" smtClean="0"/>
              <a:t>Image #4 = Implant</a:t>
            </a:r>
          </a:p>
          <a:p>
            <a:pPr eaLnBrk="1" hangingPunct="1"/>
            <a:r>
              <a:rPr lang="en-US" dirty="0" smtClean="0"/>
              <a:t>Image #4 = Implant</a:t>
            </a:r>
          </a:p>
          <a:p>
            <a:pPr eaLnBrk="1" hangingPunct="1"/>
            <a:r>
              <a:rPr lang="en-US" dirty="0" smtClean="0"/>
              <a:t>Image #5 = IUCD</a:t>
            </a:r>
          </a:p>
          <a:p>
            <a:pPr eaLnBrk="1" hangingPunct="1"/>
            <a:r>
              <a:rPr lang="en-US" dirty="0" smtClean="0"/>
              <a:t>Image #6 = surgical sterilization</a:t>
            </a:r>
          </a:p>
          <a:p>
            <a:pPr eaLnBrk="1" hangingPunct="1"/>
            <a:endParaRPr lang="en-US" dirty="0" smtClean="0"/>
          </a:p>
          <a:p>
            <a:pPr eaLnBrk="1" hangingPunct="1"/>
            <a:r>
              <a:rPr lang="en-US" dirty="0" smtClean="0"/>
              <a:t>Some discussion regarding contraception action team- identify site</a:t>
            </a:r>
            <a:r>
              <a:rPr lang="en-US" baseline="0" dirty="0" smtClean="0"/>
              <a:t> representatives</a:t>
            </a:r>
          </a:p>
          <a:p>
            <a:pPr eaLnBrk="1" hangingPunct="1"/>
            <a:endParaRPr lang="en-US" baseline="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E8311F8-DB4F-4342-8DCB-DD64E7BBA20A}" type="slidenum">
              <a:rPr lang="en-US" smtClean="0"/>
              <a:pPr/>
              <a:t>6</a:t>
            </a:fld>
            <a:endParaRPr lang="en-US"/>
          </a:p>
        </p:txBody>
      </p:sp>
    </p:spTree>
    <p:extLst>
      <p:ext uri="{BB962C8B-B14F-4D97-AF65-F5344CB8AC3E}">
        <p14:creationId xmlns:p14="http://schemas.microsoft.com/office/powerpoint/2010/main" val="2611993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EE8311F8-DB4F-4342-8DCB-DD64E7BBA20A}" type="slidenum">
              <a:rPr lang="en-US" smtClean="0"/>
              <a:pPr/>
              <a:t>7</a:t>
            </a:fld>
            <a:endParaRPr lang="en-US"/>
          </a:p>
        </p:txBody>
      </p:sp>
    </p:spTree>
    <p:extLst>
      <p:ext uri="{BB962C8B-B14F-4D97-AF65-F5344CB8AC3E}">
        <p14:creationId xmlns:p14="http://schemas.microsoft.com/office/powerpoint/2010/main" val="3012626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bullet: history of use, contraindications</a:t>
            </a:r>
            <a:r>
              <a:rPr lang="en-US" baseline="0" dirty="0" smtClean="0"/>
              <a:t> to a particular method (</a:t>
            </a:r>
            <a:r>
              <a:rPr lang="en-US" baseline="0" dirty="0" err="1" smtClean="0"/>
              <a:t>htn</a:t>
            </a:r>
            <a:r>
              <a:rPr lang="en-US" baseline="0" dirty="0" smtClean="0"/>
              <a:t> and </a:t>
            </a:r>
            <a:r>
              <a:rPr lang="en-US" baseline="0" dirty="0" err="1" smtClean="0"/>
              <a:t>ocp</a:t>
            </a:r>
            <a:r>
              <a:rPr lang="en-US" baseline="0" dirty="0" smtClean="0"/>
              <a:t>), </a:t>
            </a:r>
            <a:r>
              <a:rPr lang="en-US" dirty="0" smtClean="0"/>
              <a:t>partner/family</a:t>
            </a:r>
            <a:r>
              <a:rPr lang="en-US" baseline="0" dirty="0" smtClean="0"/>
              <a:t> expectations- client centered counseling</a:t>
            </a:r>
          </a:p>
          <a:p>
            <a:endParaRPr lang="en-US" dirty="0" smtClean="0"/>
          </a:p>
          <a:p>
            <a:endParaRPr lang="en-US" dirty="0" smtClean="0"/>
          </a:p>
          <a:p>
            <a:r>
              <a:rPr lang="en-US" dirty="0" smtClean="0"/>
              <a:t>Second bullet: Some discussion</a:t>
            </a:r>
            <a:r>
              <a:rPr lang="en-US" baseline="0" dirty="0" smtClean="0"/>
              <a:t> regarding starting contraception early in the screening period (or prior to the screening period)</a:t>
            </a:r>
          </a:p>
          <a:p>
            <a:endParaRPr lang="en-US" baseline="0" dirty="0" smtClean="0"/>
          </a:p>
          <a:p>
            <a:r>
              <a:rPr lang="en-US" baseline="0" dirty="0" smtClean="0"/>
              <a:t>May also want to touch on her reporting of condom use some of the time.  Recommended condom use for all participants, but especially those who choose to use </a:t>
            </a:r>
            <a:r>
              <a:rPr lang="en-US" baseline="0" dirty="0" err="1" smtClean="0"/>
              <a:t>depo</a:t>
            </a:r>
            <a:r>
              <a:rPr lang="en-US" baseline="0" dirty="0" smtClean="0"/>
              <a:t> as their contraceptive.</a:t>
            </a:r>
            <a:endParaRPr lang="en-US" dirty="0"/>
          </a:p>
        </p:txBody>
      </p:sp>
      <p:sp>
        <p:nvSpPr>
          <p:cNvPr id="4" name="Slide Number Placeholder 3"/>
          <p:cNvSpPr>
            <a:spLocks noGrp="1"/>
          </p:cNvSpPr>
          <p:nvPr>
            <p:ph type="sldNum" sz="quarter" idx="10"/>
          </p:nvPr>
        </p:nvSpPr>
        <p:spPr/>
        <p:txBody>
          <a:bodyPr/>
          <a:lstStyle/>
          <a:p>
            <a:fld id="{EE8311F8-DB4F-4342-8DCB-DD64E7BBA20A}" type="slidenum">
              <a:rPr lang="en-US" smtClean="0"/>
              <a:pPr/>
              <a:t>9</a:t>
            </a:fld>
            <a:endParaRPr lang="en-US"/>
          </a:p>
        </p:txBody>
      </p:sp>
    </p:spTree>
    <p:extLst>
      <p:ext uri="{BB962C8B-B14F-4D97-AF65-F5344CB8AC3E}">
        <p14:creationId xmlns:p14="http://schemas.microsoft.com/office/powerpoint/2010/main" val="3110047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311F8-DB4F-4342-8DCB-DD64E7BBA20A}" type="slidenum">
              <a:rPr lang="en-US" smtClean="0"/>
              <a:pPr/>
              <a:t>11</a:t>
            </a:fld>
            <a:endParaRPr lang="en-US"/>
          </a:p>
        </p:txBody>
      </p:sp>
    </p:spTree>
    <p:extLst>
      <p:ext uri="{BB962C8B-B14F-4D97-AF65-F5344CB8AC3E}">
        <p14:creationId xmlns:p14="http://schemas.microsoft.com/office/powerpoint/2010/main" val="562992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Always her </a:t>
            </a:r>
            <a:r>
              <a:rPr lang="en-US" baseline="0" dirty="0" err="1" smtClean="0"/>
              <a:t>perogative</a:t>
            </a:r>
            <a:r>
              <a:rPr lang="en-US" baseline="0" dirty="0" smtClean="0"/>
              <a:t> to stop a contraceptive method</a:t>
            </a:r>
          </a:p>
          <a:p>
            <a:pPr marL="171450" indent="-171450">
              <a:buFontTx/>
              <a:buChar char="-"/>
            </a:pPr>
            <a:r>
              <a:rPr lang="en-US" baseline="0" dirty="0" smtClean="0"/>
              <a:t>Bleeding is a common side effect for </a:t>
            </a:r>
            <a:r>
              <a:rPr lang="en-US" baseline="0" dirty="0" err="1" smtClean="0"/>
              <a:t>depo</a:t>
            </a:r>
            <a:r>
              <a:rPr lang="en-US" baseline="0" dirty="0" smtClean="0"/>
              <a:t>.</a:t>
            </a:r>
          </a:p>
          <a:p>
            <a:pPr marL="171450" indent="-171450">
              <a:buFontTx/>
              <a:buChar char="-"/>
            </a:pPr>
            <a:r>
              <a:rPr lang="en-US" baseline="0" dirty="0" smtClean="0"/>
              <a:t>This participant may not want to use a ring with bleeding or may confuse the bleeding with ring side effect. Proactively discuss whether she will be comfortable using the ring with the spotting. Reassure.</a:t>
            </a:r>
          </a:p>
          <a:p>
            <a:pPr marL="171450" indent="-171450">
              <a:buFontTx/>
              <a:buChar char="-"/>
            </a:pPr>
            <a:r>
              <a:rPr lang="en-US" baseline="0" dirty="0" smtClean="0"/>
              <a:t>Options include- continue the method after reassurance and counseling, change methods, don’t enroll. (if opts for changing methods probably makes sense to reschedule enrollment visit if possible to allow some time on the method)</a:t>
            </a:r>
          </a:p>
          <a:p>
            <a:pPr marL="171450" indent="-171450">
              <a:buFontTx/>
              <a:buChar char="-"/>
            </a:pPr>
            <a:endParaRPr lang="en-US" baseline="0" dirty="0" smtClean="0"/>
          </a:p>
          <a:p>
            <a:pPr marL="171450" indent="-171450">
              <a:buFontTx/>
              <a:buChar char="-"/>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EE8311F8-DB4F-4342-8DCB-DD64E7BBA20A}" type="slidenum">
              <a:rPr lang="en-US" smtClean="0"/>
              <a:pPr/>
              <a:t>12</a:t>
            </a:fld>
            <a:endParaRPr lang="en-US"/>
          </a:p>
        </p:txBody>
      </p:sp>
    </p:spTree>
    <p:extLst>
      <p:ext uri="{BB962C8B-B14F-4D97-AF65-F5344CB8AC3E}">
        <p14:creationId xmlns:p14="http://schemas.microsoft.com/office/powerpoint/2010/main" val="18289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769E4F-0E4D-B346-AF60-06D1D791D828}"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7C87A-77BC-9846-89B8-4150D3751335}" type="slidenum">
              <a:rPr lang="en-US" smtClean="0"/>
              <a:pPr/>
              <a:t>‹#›</a:t>
            </a:fld>
            <a:endParaRPr lang="en-US"/>
          </a:p>
        </p:txBody>
      </p:sp>
    </p:spTree>
    <p:extLst>
      <p:ext uri="{BB962C8B-B14F-4D97-AF65-F5344CB8AC3E}">
        <p14:creationId xmlns:p14="http://schemas.microsoft.com/office/powerpoint/2010/main" val="3659298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769E4F-0E4D-B346-AF60-06D1D791D828}"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7C87A-77BC-9846-89B8-4150D3751335}" type="slidenum">
              <a:rPr lang="en-US" smtClean="0"/>
              <a:pPr/>
              <a:t>‹#›</a:t>
            </a:fld>
            <a:endParaRPr lang="en-US"/>
          </a:p>
        </p:txBody>
      </p:sp>
    </p:spTree>
    <p:extLst>
      <p:ext uri="{BB962C8B-B14F-4D97-AF65-F5344CB8AC3E}">
        <p14:creationId xmlns:p14="http://schemas.microsoft.com/office/powerpoint/2010/main" val="95989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769E4F-0E4D-B346-AF60-06D1D791D828}"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7C87A-77BC-9846-89B8-4150D3751335}" type="slidenum">
              <a:rPr lang="en-US" smtClean="0"/>
              <a:pPr/>
              <a:t>‹#›</a:t>
            </a:fld>
            <a:endParaRPr lang="en-US"/>
          </a:p>
        </p:txBody>
      </p:sp>
    </p:spTree>
    <p:extLst>
      <p:ext uri="{BB962C8B-B14F-4D97-AF65-F5344CB8AC3E}">
        <p14:creationId xmlns:p14="http://schemas.microsoft.com/office/powerpoint/2010/main" val="1466185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769E4F-0E4D-B346-AF60-06D1D791D828}"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7C87A-77BC-9846-89B8-4150D3751335}" type="slidenum">
              <a:rPr lang="en-US" smtClean="0"/>
              <a:pPr/>
              <a:t>‹#›</a:t>
            </a:fld>
            <a:endParaRPr lang="en-US"/>
          </a:p>
        </p:txBody>
      </p:sp>
    </p:spTree>
    <p:extLst>
      <p:ext uri="{BB962C8B-B14F-4D97-AF65-F5344CB8AC3E}">
        <p14:creationId xmlns:p14="http://schemas.microsoft.com/office/powerpoint/2010/main" val="239140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769E4F-0E4D-B346-AF60-06D1D791D828}"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7C87A-77BC-9846-89B8-4150D3751335}" type="slidenum">
              <a:rPr lang="en-US" smtClean="0"/>
              <a:pPr/>
              <a:t>‹#›</a:t>
            </a:fld>
            <a:endParaRPr lang="en-US"/>
          </a:p>
        </p:txBody>
      </p:sp>
    </p:spTree>
    <p:extLst>
      <p:ext uri="{BB962C8B-B14F-4D97-AF65-F5344CB8AC3E}">
        <p14:creationId xmlns:p14="http://schemas.microsoft.com/office/powerpoint/2010/main" val="985289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769E4F-0E4D-B346-AF60-06D1D791D828}" type="datetimeFigureOut">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7C87A-77BC-9846-89B8-4150D3751335}" type="slidenum">
              <a:rPr lang="en-US" smtClean="0"/>
              <a:pPr/>
              <a:t>‹#›</a:t>
            </a:fld>
            <a:endParaRPr lang="en-US"/>
          </a:p>
        </p:txBody>
      </p:sp>
    </p:spTree>
    <p:extLst>
      <p:ext uri="{BB962C8B-B14F-4D97-AF65-F5344CB8AC3E}">
        <p14:creationId xmlns:p14="http://schemas.microsoft.com/office/powerpoint/2010/main" val="2399286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769E4F-0E4D-B346-AF60-06D1D791D828}" type="datetimeFigureOut">
              <a:rPr lang="en-US" smtClean="0"/>
              <a:pPr/>
              <a:t>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7C87A-77BC-9846-89B8-4150D3751335}" type="slidenum">
              <a:rPr lang="en-US" smtClean="0"/>
              <a:pPr/>
              <a:t>‹#›</a:t>
            </a:fld>
            <a:endParaRPr lang="en-US"/>
          </a:p>
        </p:txBody>
      </p:sp>
    </p:spTree>
    <p:extLst>
      <p:ext uri="{BB962C8B-B14F-4D97-AF65-F5344CB8AC3E}">
        <p14:creationId xmlns:p14="http://schemas.microsoft.com/office/powerpoint/2010/main" val="280079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769E4F-0E4D-B346-AF60-06D1D791D828}" type="datetimeFigureOut">
              <a:rPr lang="en-US" smtClean="0"/>
              <a:pPr/>
              <a:t>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7C87A-77BC-9846-89B8-4150D3751335}" type="slidenum">
              <a:rPr lang="en-US" smtClean="0"/>
              <a:pPr/>
              <a:t>‹#›</a:t>
            </a:fld>
            <a:endParaRPr lang="en-US"/>
          </a:p>
        </p:txBody>
      </p:sp>
    </p:spTree>
    <p:extLst>
      <p:ext uri="{BB962C8B-B14F-4D97-AF65-F5344CB8AC3E}">
        <p14:creationId xmlns:p14="http://schemas.microsoft.com/office/powerpoint/2010/main" val="2235460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769E4F-0E4D-B346-AF60-06D1D791D828}" type="datetimeFigureOut">
              <a:rPr lang="en-US" smtClean="0"/>
              <a:pPr/>
              <a:t>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7C87A-77BC-9846-89B8-4150D3751335}" type="slidenum">
              <a:rPr lang="en-US" smtClean="0"/>
              <a:pPr/>
              <a:t>‹#›</a:t>
            </a:fld>
            <a:endParaRPr lang="en-US"/>
          </a:p>
        </p:txBody>
      </p:sp>
    </p:spTree>
    <p:extLst>
      <p:ext uri="{BB962C8B-B14F-4D97-AF65-F5344CB8AC3E}">
        <p14:creationId xmlns:p14="http://schemas.microsoft.com/office/powerpoint/2010/main" val="1711688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769E4F-0E4D-B346-AF60-06D1D791D828}" type="datetimeFigureOut">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7C87A-77BC-9846-89B8-4150D3751335}" type="slidenum">
              <a:rPr lang="en-US" smtClean="0"/>
              <a:pPr/>
              <a:t>‹#›</a:t>
            </a:fld>
            <a:endParaRPr lang="en-US"/>
          </a:p>
        </p:txBody>
      </p:sp>
    </p:spTree>
    <p:extLst>
      <p:ext uri="{BB962C8B-B14F-4D97-AF65-F5344CB8AC3E}">
        <p14:creationId xmlns:p14="http://schemas.microsoft.com/office/powerpoint/2010/main" val="3236391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769E4F-0E4D-B346-AF60-06D1D791D828}" type="datetimeFigureOut">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7C87A-77BC-9846-89B8-4150D3751335}" type="slidenum">
              <a:rPr lang="en-US" smtClean="0"/>
              <a:pPr/>
              <a:t>‹#›</a:t>
            </a:fld>
            <a:endParaRPr lang="en-US"/>
          </a:p>
        </p:txBody>
      </p:sp>
    </p:spTree>
    <p:extLst>
      <p:ext uri="{BB962C8B-B14F-4D97-AF65-F5344CB8AC3E}">
        <p14:creationId xmlns:p14="http://schemas.microsoft.com/office/powerpoint/2010/main" val="191336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69E4F-0E4D-B346-AF60-06D1D791D828}" type="datetimeFigureOut">
              <a:rPr lang="en-US" smtClean="0"/>
              <a:pPr/>
              <a:t>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7C87A-77BC-9846-89B8-4150D3751335}" type="slidenum">
              <a:rPr lang="en-US" smtClean="0"/>
              <a:pPr/>
              <a:t>‹#›</a:t>
            </a:fld>
            <a:endParaRPr lang="en-US" dirty="0"/>
          </a:p>
        </p:txBody>
      </p:sp>
      <p:pic>
        <p:nvPicPr>
          <p:cNvPr id="7" name="Picture 4" descr="MTN LOGO_Fina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50537" y="6109913"/>
            <a:ext cx="1169988"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2545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Contraception/Pregnancies</a:t>
            </a:r>
            <a:br>
              <a:rPr lang="en-US" dirty="0" smtClean="0"/>
            </a:br>
            <a:endParaRPr lang="en-US" dirty="0"/>
          </a:p>
        </p:txBody>
      </p:sp>
      <p:sp>
        <p:nvSpPr>
          <p:cNvPr id="3" name="Subtitle 2"/>
          <p:cNvSpPr>
            <a:spLocks noGrp="1"/>
          </p:cNvSpPr>
          <p:nvPr>
            <p:ph type="subTitle" idx="1"/>
          </p:nvPr>
        </p:nvSpPr>
        <p:spPr/>
        <p:txBody>
          <a:bodyPr/>
          <a:lstStyle/>
          <a:p>
            <a:r>
              <a:rPr lang="en-US" dirty="0" smtClean="0"/>
              <a:t>MTN 020  </a:t>
            </a:r>
            <a:endParaRPr lang="en-US" dirty="0"/>
          </a:p>
        </p:txBody>
      </p:sp>
    </p:spTree>
    <p:extLst>
      <p:ext uri="{BB962C8B-B14F-4D97-AF65-F5344CB8AC3E}">
        <p14:creationId xmlns:p14="http://schemas.microsoft.com/office/powerpoint/2010/main" val="171804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Contraception</a:t>
            </a:r>
            <a:endParaRPr lang="en-US" dirty="0"/>
          </a:p>
        </p:txBody>
      </p:sp>
      <p:sp>
        <p:nvSpPr>
          <p:cNvPr id="3" name="Content Placeholder 2"/>
          <p:cNvSpPr>
            <a:spLocks noGrp="1"/>
          </p:cNvSpPr>
          <p:nvPr>
            <p:ph idx="1"/>
          </p:nvPr>
        </p:nvSpPr>
        <p:spPr/>
        <p:txBody>
          <a:bodyPr>
            <a:normAutofit/>
          </a:bodyPr>
          <a:lstStyle/>
          <a:p>
            <a:r>
              <a:rPr lang="en-US" dirty="0" smtClean="0"/>
              <a:t>Did you know?</a:t>
            </a:r>
            <a:endParaRPr lang="en-US" dirty="0"/>
          </a:p>
          <a:p>
            <a:pPr lvl="1"/>
            <a:r>
              <a:rPr lang="en-US" dirty="0"/>
              <a:t>IUCD is a good option- even for women who have never had a baby?</a:t>
            </a:r>
          </a:p>
          <a:p>
            <a:pPr lvl="1"/>
            <a:r>
              <a:rPr lang="en-US" dirty="0"/>
              <a:t>OCP use is associated with the highest pregnancy rate of MTN 020 methods?</a:t>
            </a:r>
          </a:p>
          <a:p>
            <a:pPr lvl="1"/>
            <a:r>
              <a:rPr lang="en-US" dirty="0"/>
              <a:t>In some studies, DMPA is associated with a higher rate of HIV acquisition?</a:t>
            </a:r>
          </a:p>
          <a:p>
            <a:pPr marL="0" indent="0">
              <a:buNone/>
            </a:pPr>
            <a:r>
              <a:rPr lang="en-US" dirty="0" smtClean="0"/>
              <a:t>Ask </a:t>
            </a:r>
            <a:r>
              <a:rPr lang="en-US" dirty="0"/>
              <a:t>your contraceptive expert for more information</a:t>
            </a:r>
          </a:p>
          <a:p>
            <a:endParaRPr lang="en-US" dirty="0"/>
          </a:p>
        </p:txBody>
      </p:sp>
    </p:spTree>
    <p:extLst>
      <p:ext uri="{BB962C8B-B14F-4D97-AF65-F5344CB8AC3E}">
        <p14:creationId xmlns:p14="http://schemas.microsoft.com/office/powerpoint/2010/main" val="1328403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Enrollment</a:t>
            </a:r>
            <a:endParaRPr lang="en-US" dirty="0"/>
          </a:p>
        </p:txBody>
      </p:sp>
      <p:sp>
        <p:nvSpPr>
          <p:cNvPr id="3" name="Content Placeholder 2"/>
          <p:cNvSpPr>
            <a:spLocks noGrp="1"/>
          </p:cNvSpPr>
          <p:nvPr>
            <p:ph idx="1"/>
          </p:nvPr>
        </p:nvSpPr>
        <p:spPr/>
        <p:txBody>
          <a:bodyPr/>
          <a:lstStyle/>
          <a:p>
            <a:r>
              <a:rPr lang="en-US" dirty="0" smtClean="0"/>
              <a:t>Tracking contraceptive method is imperative</a:t>
            </a:r>
          </a:p>
          <a:p>
            <a:pPr lvl="1"/>
            <a:r>
              <a:rPr lang="en-US" dirty="0" smtClean="0"/>
              <a:t>It starts at enrollment- Baseline Family Planning</a:t>
            </a:r>
          </a:p>
          <a:p>
            <a:r>
              <a:rPr lang="en-US" dirty="0" smtClean="0"/>
              <a:t>Identifying baseline side effects is important</a:t>
            </a:r>
          </a:p>
          <a:p>
            <a:pPr lvl="1"/>
            <a:r>
              <a:rPr lang="en-US" dirty="0" smtClean="0"/>
              <a:t>Baseline = enrollment visit</a:t>
            </a:r>
          </a:p>
          <a:p>
            <a:pPr lvl="1"/>
            <a:r>
              <a:rPr lang="en-US" dirty="0" smtClean="0"/>
              <a:t>May impact contraception adherence</a:t>
            </a:r>
          </a:p>
          <a:p>
            <a:pPr lvl="1"/>
            <a:r>
              <a:rPr lang="en-US" dirty="0" smtClean="0"/>
              <a:t>May impact product use adherence</a:t>
            </a:r>
          </a:p>
          <a:p>
            <a:pPr lvl="1"/>
            <a:r>
              <a:rPr lang="en-US" dirty="0" smtClean="0"/>
              <a:t>May impact AE reporting in the future</a:t>
            </a:r>
          </a:p>
        </p:txBody>
      </p:sp>
    </p:spTree>
    <p:extLst>
      <p:ext uri="{BB962C8B-B14F-4D97-AF65-F5344CB8AC3E}">
        <p14:creationId xmlns:p14="http://schemas.microsoft.com/office/powerpoint/2010/main" val="144196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a:t>
            </a:r>
            <a:endParaRPr lang="en-US" dirty="0"/>
          </a:p>
        </p:txBody>
      </p:sp>
      <p:sp>
        <p:nvSpPr>
          <p:cNvPr id="3" name="Content Placeholder 2"/>
          <p:cNvSpPr>
            <a:spLocks noGrp="1"/>
          </p:cNvSpPr>
          <p:nvPr>
            <p:ph idx="1"/>
          </p:nvPr>
        </p:nvSpPr>
        <p:spPr>
          <a:xfrm>
            <a:off x="457200" y="1600200"/>
            <a:ext cx="8686800" cy="4525963"/>
          </a:xfrm>
        </p:spPr>
        <p:txBody>
          <a:bodyPr>
            <a:normAutofit fontScale="92500" lnSpcReduction="10000"/>
          </a:bodyPr>
          <a:lstStyle/>
          <a:p>
            <a:r>
              <a:rPr lang="en-US" dirty="0" smtClean="0"/>
              <a:t>The same participant from Case 1 has opted for DMPA</a:t>
            </a:r>
          </a:p>
          <a:p>
            <a:r>
              <a:rPr lang="en-US" dirty="0" smtClean="0"/>
              <a:t>She receives her first injection at screening</a:t>
            </a:r>
          </a:p>
          <a:p>
            <a:r>
              <a:rPr lang="en-US" dirty="0" smtClean="0"/>
              <a:t>When she returns for her enrollment visit she reports intermittent spotting since her injection 3 weeks ago</a:t>
            </a:r>
          </a:p>
          <a:p>
            <a:pPr lvl="1"/>
            <a:r>
              <a:rPr lang="en-US" dirty="0" smtClean="0"/>
              <a:t>Assess willingness to continue method</a:t>
            </a:r>
          </a:p>
          <a:p>
            <a:pPr lvl="1"/>
            <a:r>
              <a:rPr lang="en-US" dirty="0" smtClean="0"/>
              <a:t>Address concerns; provide reassurance if applicable</a:t>
            </a:r>
          </a:p>
          <a:p>
            <a:pPr lvl="1"/>
            <a:r>
              <a:rPr lang="en-US" dirty="0" smtClean="0"/>
              <a:t>Anticipate problems</a:t>
            </a:r>
          </a:p>
          <a:p>
            <a:pPr lvl="1"/>
            <a:r>
              <a:rPr lang="en-US" dirty="0" smtClean="0"/>
              <a:t>Review options</a:t>
            </a:r>
          </a:p>
          <a:p>
            <a:pPr marL="457200" lvl="1" indent="0">
              <a:buNone/>
            </a:pPr>
            <a:endParaRPr lang="en-US" dirty="0" smtClean="0"/>
          </a:p>
          <a:p>
            <a:pPr marL="457200" lvl="1" indent="0">
              <a:buNone/>
            </a:pPr>
            <a:endParaRPr lang="en-US" dirty="0" smtClean="0"/>
          </a:p>
          <a:p>
            <a:pPr marL="457200" lvl="1" indent="0">
              <a:buNone/>
            </a:pPr>
            <a:endParaRPr lang="en-US" dirty="0" smtClean="0"/>
          </a:p>
          <a:p>
            <a:pPr marL="457200" lvl="1" indent="0">
              <a:buNone/>
            </a:pPr>
            <a:endParaRPr lang="en-US" dirty="0" smtClean="0"/>
          </a:p>
        </p:txBody>
      </p:sp>
    </p:spTree>
    <p:extLst>
      <p:ext uri="{BB962C8B-B14F-4D97-AF65-F5344CB8AC3E}">
        <p14:creationId xmlns:p14="http://schemas.microsoft.com/office/powerpoint/2010/main" val="43861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a:t>
            </a:r>
            <a:endParaRPr lang="en-US" dirty="0"/>
          </a:p>
        </p:txBody>
      </p:sp>
      <p:sp>
        <p:nvSpPr>
          <p:cNvPr id="3" name="Content Placeholder 2"/>
          <p:cNvSpPr>
            <a:spLocks noGrp="1"/>
          </p:cNvSpPr>
          <p:nvPr>
            <p:ph idx="1"/>
          </p:nvPr>
        </p:nvSpPr>
        <p:spPr/>
        <p:txBody>
          <a:bodyPr/>
          <a:lstStyle/>
          <a:p>
            <a:r>
              <a:rPr lang="en-US" dirty="0" smtClean="0"/>
              <a:t>What forms do you need to complete?</a:t>
            </a:r>
          </a:p>
          <a:p>
            <a:pPr lvl="1"/>
            <a:r>
              <a:rPr lang="en-US" dirty="0" smtClean="0"/>
              <a:t>PRE-1</a:t>
            </a:r>
          </a:p>
          <a:p>
            <a:pPr lvl="1"/>
            <a:r>
              <a:rPr lang="en-US" dirty="0" smtClean="0"/>
              <a:t>Update Menstrual History</a:t>
            </a:r>
          </a:p>
          <a:p>
            <a:pPr lvl="1"/>
            <a:r>
              <a:rPr lang="en-US" dirty="0" smtClean="0"/>
              <a:t>Baseline Family Planning</a:t>
            </a:r>
          </a:p>
          <a:p>
            <a:pPr marL="457200" lvl="1" indent="0">
              <a:buNone/>
            </a:pPr>
            <a:endParaRPr lang="en-US" dirty="0" smtClean="0"/>
          </a:p>
          <a:p>
            <a:r>
              <a:rPr lang="en-US" dirty="0" smtClean="0"/>
              <a:t>Does this situation concern you?</a:t>
            </a:r>
          </a:p>
          <a:p>
            <a:pPr lvl="1"/>
            <a:endParaRPr lang="en-US" dirty="0" smtClean="0"/>
          </a:p>
          <a:p>
            <a:pPr marL="457200" lvl="1" indent="0">
              <a:buNone/>
            </a:pPr>
            <a:endParaRPr lang="en-US" dirty="0" smtClean="0"/>
          </a:p>
          <a:p>
            <a:pPr marL="457200" lvl="1" indent="0">
              <a:buNone/>
            </a:pPr>
            <a:endParaRPr lang="en-US" dirty="0" smtClean="0"/>
          </a:p>
          <a:p>
            <a:pPr marL="457200" lvl="1" indent="0">
              <a:buNone/>
            </a:pPr>
            <a:endParaRPr lang="en-US" dirty="0" smtClean="0"/>
          </a:p>
        </p:txBody>
      </p:sp>
    </p:spTree>
    <p:extLst>
      <p:ext uri="{BB962C8B-B14F-4D97-AF65-F5344CB8AC3E}">
        <p14:creationId xmlns:p14="http://schemas.microsoft.com/office/powerpoint/2010/main" val="247060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Tracking contraception use at </a:t>
            </a:r>
            <a:r>
              <a:rPr lang="en-US" u="sng" dirty="0" smtClean="0"/>
              <a:t>every </a:t>
            </a:r>
            <a:r>
              <a:rPr lang="en-US" dirty="0" smtClean="0"/>
              <a:t>visit</a:t>
            </a:r>
          </a:p>
          <a:p>
            <a:pPr lvl="1"/>
            <a:r>
              <a:rPr lang="en-US" dirty="0" smtClean="0"/>
              <a:t>Family Planning CRF</a:t>
            </a:r>
          </a:p>
          <a:p>
            <a:pPr marL="457200" lvl="1" indent="0">
              <a:buNone/>
            </a:pPr>
            <a:endParaRPr lang="en-US" dirty="0" smtClean="0"/>
          </a:p>
          <a:p>
            <a:r>
              <a:rPr lang="en-US" dirty="0" smtClean="0"/>
              <a:t>Contraceptive Counseling at </a:t>
            </a:r>
            <a:r>
              <a:rPr lang="en-US" u="sng" dirty="0" smtClean="0"/>
              <a:t>ever</a:t>
            </a:r>
            <a:r>
              <a:rPr lang="en-US" dirty="0" smtClean="0"/>
              <a:t>y visit</a:t>
            </a:r>
          </a:p>
          <a:p>
            <a:pPr lvl="1"/>
            <a:r>
              <a:rPr lang="en-US" dirty="0" smtClean="0"/>
              <a:t>Contraceptive work sheet template</a:t>
            </a:r>
          </a:p>
          <a:p>
            <a:pPr lvl="2"/>
            <a:r>
              <a:rPr lang="en-US" dirty="0" smtClean="0"/>
              <a:t>Record sufficient information to review and follow-up at each visit</a:t>
            </a:r>
          </a:p>
          <a:p>
            <a:pPr lvl="1"/>
            <a:endParaRPr lang="en-US" dirty="0"/>
          </a:p>
          <a:p>
            <a:r>
              <a:rPr lang="en-US" dirty="0"/>
              <a:t>For methods dispensed at site, chart flags are recommended</a:t>
            </a:r>
          </a:p>
          <a:p>
            <a:pPr lvl="1"/>
            <a:endParaRPr lang="en-US" dirty="0" smtClean="0"/>
          </a:p>
        </p:txBody>
      </p:sp>
    </p:spTree>
    <p:extLst>
      <p:ext uri="{BB962C8B-B14F-4D97-AF65-F5344CB8AC3E}">
        <p14:creationId xmlns:p14="http://schemas.microsoft.com/office/powerpoint/2010/main" val="1510203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3</a:t>
            </a:r>
            <a:endParaRPr lang="en-US" dirty="0"/>
          </a:p>
        </p:txBody>
      </p:sp>
      <p:sp>
        <p:nvSpPr>
          <p:cNvPr id="3" name="Content Placeholder 2"/>
          <p:cNvSpPr>
            <a:spLocks noGrp="1"/>
          </p:cNvSpPr>
          <p:nvPr>
            <p:ph idx="1"/>
          </p:nvPr>
        </p:nvSpPr>
        <p:spPr>
          <a:xfrm>
            <a:off x="457200" y="1600200"/>
            <a:ext cx="8229600" cy="4838178"/>
          </a:xfrm>
        </p:spPr>
        <p:txBody>
          <a:bodyPr>
            <a:normAutofit fontScale="85000" lnSpcReduction="20000"/>
          </a:bodyPr>
          <a:lstStyle/>
          <a:p>
            <a:r>
              <a:rPr lang="en-US" dirty="0" smtClean="0"/>
              <a:t>A 23 year old woman presents for her Month 3 visit and tells you that she was married two weeks ago</a:t>
            </a:r>
          </a:p>
          <a:p>
            <a:r>
              <a:rPr lang="en-US" dirty="0" smtClean="0"/>
              <a:t>She started oral contraceptive pills at the screening visit</a:t>
            </a:r>
          </a:p>
          <a:p>
            <a:r>
              <a:rPr lang="en-US" dirty="0" smtClean="0"/>
              <a:t>The site receptionist overheard the participant telling another participant that she was looking forward to the pregnancy test because she and her new husband were hopeful for a child soon</a:t>
            </a:r>
          </a:p>
          <a:p>
            <a:r>
              <a:rPr lang="en-US" dirty="0" smtClean="0"/>
              <a:t>How will you elicit truthful information from this participant?</a:t>
            </a:r>
          </a:p>
          <a:p>
            <a:pPr lvl="1"/>
            <a:r>
              <a:rPr lang="en-US" dirty="0" smtClean="0"/>
              <a:t>What are your concerns?</a:t>
            </a:r>
          </a:p>
          <a:p>
            <a:pPr lvl="1"/>
            <a:r>
              <a:rPr lang="en-US" dirty="0" smtClean="0"/>
              <a:t>How will you start this conversation?</a:t>
            </a:r>
            <a:endParaRPr lang="en-US" dirty="0"/>
          </a:p>
        </p:txBody>
      </p:sp>
    </p:spTree>
    <p:extLst>
      <p:ext uri="{BB962C8B-B14F-4D97-AF65-F5344CB8AC3E}">
        <p14:creationId xmlns:p14="http://schemas.microsoft.com/office/powerpoint/2010/main" val="452645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3</a:t>
            </a:r>
            <a:endParaRPr lang="en-US" dirty="0"/>
          </a:p>
        </p:txBody>
      </p:sp>
      <p:sp>
        <p:nvSpPr>
          <p:cNvPr id="3" name="Content Placeholder 2"/>
          <p:cNvSpPr>
            <a:spLocks noGrp="1"/>
          </p:cNvSpPr>
          <p:nvPr>
            <p:ph idx="1"/>
          </p:nvPr>
        </p:nvSpPr>
        <p:spPr/>
        <p:txBody>
          <a:bodyPr/>
          <a:lstStyle/>
          <a:p>
            <a:r>
              <a:rPr lang="en-US" dirty="0" smtClean="0"/>
              <a:t>In fact, she has not been taking her oral contraceptive pills</a:t>
            </a:r>
          </a:p>
          <a:p>
            <a:r>
              <a:rPr lang="en-US" dirty="0" smtClean="0"/>
              <a:t>What now?</a:t>
            </a:r>
          </a:p>
          <a:p>
            <a:pPr lvl="1"/>
            <a:r>
              <a:rPr lang="en-US" dirty="0" smtClean="0"/>
              <a:t>Counseling messages</a:t>
            </a:r>
          </a:p>
          <a:p>
            <a:pPr lvl="1"/>
            <a:r>
              <a:rPr lang="en-US" dirty="0" smtClean="0"/>
              <a:t>Study product implications</a:t>
            </a:r>
          </a:p>
          <a:p>
            <a:pPr lvl="1"/>
            <a:r>
              <a:rPr lang="en-US" dirty="0" smtClean="0"/>
              <a:t>Study participation implications</a:t>
            </a:r>
          </a:p>
          <a:p>
            <a:pPr lvl="1"/>
            <a:r>
              <a:rPr lang="en-US" dirty="0" smtClean="0"/>
              <a:t>Documentation</a:t>
            </a:r>
            <a:endParaRPr lang="en-US" dirty="0"/>
          </a:p>
        </p:txBody>
      </p:sp>
    </p:spTree>
    <p:extLst>
      <p:ext uri="{BB962C8B-B14F-4D97-AF65-F5344CB8AC3E}">
        <p14:creationId xmlns:p14="http://schemas.microsoft.com/office/powerpoint/2010/main" val="2696583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Pregnancy</a:t>
            </a:r>
            <a:endParaRPr lang="en-US" dirty="0"/>
          </a:p>
        </p:txBody>
      </p:sp>
      <p:sp>
        <p:nvSpPr>
          <p:cNvPr id="3" name="Content Placeholder 2"/>
          <p:cNvSpPr>
            <a:spLocks noGrp="1"/>
          </p:cNvSpPr>
          <p:nvPr>
            <p:ph idx="1"/>
          </p:nvPr>
        </p:nvSpPr>
        <p:spPr>
          <a:xfrm>
            <a:off x="457200" y="1417638"/>
            <a:ext cx="8229600" cy="5128635"/>
          </a:xfrm>
        </p:spPr>
        <p:txBody>
          <a:bodyPr>
            <a:normAutofit lnSpcReduction="10000"/>
          </a:bodyPr>
          <a:lstStyle/>
          <a:p>
            <a:r>
              <a:rPr lang="en-US" dirty="0" smtClean="0"/>
              <a:t>Protocol Section 7.5.2</a:t>
            </a:r>
          </a:p>
          <a:p>
            <a:pPr lvl="1"/>
            <a:r>
              <a:rPr lang="en-US" dirty="0" smtClean="0"/>
              <a:t>Continue all protocol specified procedures except</a:t>
            </a:r>
          </a:p>
          <a:p>
            <a:pPr lvl="2"/>
            <a:r>
              <a:rPr lang="en-US" dirty="0" smtClean="0"/>
              <a:t>Provision of vaginal ring</a:t>
            </a:r>
          </a:p>
          <a:p>
            <a:pPr lvl="2"/>
            <a:r>
              <a:rPr lang="en-US" dirty="0" smtClean="0"/>
              <a:t>Product use instructions</a:t>
            </a:r>
          </a:p>
          <a:p>
            <a:pPr lvl="2"/>
            <a:r>
              <a:rPr lang="en-US" dirty="0" smtClean="0"/>
              <a:t>Adherence counseling*</a:t>
            </a:r>
          </a:p>
          <a:p>
            <a:pPr lvl="3"/>
            <a:r>
              <a:rPr lang="en-US" dirty="0" smtClean="0"/>
              <a:t>Retention check-in </a:t>
            </a:r>
            <a:r>
              <a:rPr lang="en-US" i="1" dirty="0" smtClean="0"/>
              <a:t>will </a:t>
            </a:r>
            <a:r>
              <a:rPr lang="en-US" dirty="0" smtClean="0"/>
              <a:t>continue with pregnancy (Step 6 of ACE Program)</a:t>
            </a:r>
          </a:p>
          <a:p>
            <a:pPr lvl="2"/>
            <a:r>
              <a:rPr lang="en-US" dirty="0" smtClean="0"/>
              <a:t>Pelvic exams, including vaginal fluid collection, after 24 weeks</a:t>
            </a:r>
          </a:p>
          <a:p>
            <a:pPr lvl="3"/>
            <a:r>
              <a:rPr lang="en-US" dirty="0" smtClean="0"/>
              <a:t>Both pelvic and self swab collection are </a:t>
            </a:r>
            <a:r>
              <a:rPr lang="en-US" i="1" dirty="0" smtClean="0"/>
              <a:t>optional</a:t>
            </a:r>
            <a:r>
              <a:rPr lang="en-US" dirty="0" smtClean="0"/>
              <a:t> after 24 weeks. They are safe and should be encouraged.</a:t>
            </a:r>
          </a:p>
          <a:p>
            <a:pPr lvl="2"/>
            <a:r>
              <a:rPr lang="en-US" dirty="0" smtClean="0"/>
              <a:t>Contraceptive counseling</a:t>
            </a:r>
          </a:p>
          <a:p>
            <a:pPr lvl="1"/>
            <a:r>
              <a:rPr lang="en-US" dirty="0" smtClean="0"/>
              <a:t>Offer enrollment into MTN 016</a:t>
            </a:r>
            <a:endParaRPr lang="en-US" dirty="0"/>
          </a:p>
        </p:txBody>
      </p:sp>
    </p:spTree>
    <p:extLst>
      <p:ext uri="{BB962C8B-B14F-4D97-AF65-F5344CB8AC3E}">
        <p14:creationId xmlns:p14="http://schemas.microsoft.com/office/powerpoint/2010/main" val="345671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4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27 year old woman on oral contraceptive pills presents for her month 6 visit with some nausea/vomiting x 2 weeks</a:t>
            </a:r>
          </a:p>
          <a:p>
            <a:pPr lvl="1"/>
            <a:r>
              <a:rPr lang="en-US" dirty="0" smtClean="0"/>
              <a:t>Urine pregnancy test is positive</a:t>
            </a:r>
          </a:p>
          <a:p>
            <a:r>
              <a:rPr lang="en-US" dirty="0" smtClean="0"/>
              <a:t>What will you do and how will you document?</a:t>
            </a:r>
          </a:p>
          <a:p>
            <a:pPr lvl="1"/>
            <a:r>
              <a:rPr lang="en-US" dirty="0" smtClean="0"/>
              <a:t>Monthly Lab Results CRF</a:t>
            </a:r>
          </a:p>
          <a:p>
            <a:pPr lvl="1"/>
            <a:r>
              <a:rPr lang="en-US" dirty="0" smtClean="0"/>
              <a:t>Pregnancy Report CRF</a:t>
            </a:r>
          </a:p>
          <a:p>
            <a:pPr lvl="1"/>
            <a:r>
              <a:rPr lang="en-US" dirty="0" err="1" smtClean="0"/>
              <a:t>Conmed</a:t>
            </a:r>
            <a:r>
              <a:rPr lang="en-US" dirty="0" smtClean="0"/>
              <a:t> CRF (contraception stopped)</a:t>
            </a:r>
          </a:p>
          <a:p>
            <a:pPr lvl="1"/>
            <a:r>
              <a:rPr lang="en-US" dirty="0" smtClean="0"/>
              <a:t>Product hold CRF</a:t>
            </a:r>
          </a:p>
          <a:p>
            <a:pPr lvl="1"/>
            <a:r>
              <a:rPr lang="en-US" dirty="0" smtClean="0"/>
              <a:t>Vaginal Ring Request Slip</a:t>
            </a:r>
            <a:endParaRPr lang="en-US" dirty="0"/>
          </a:p>
        </p:txBody>
      </p:sp>
    </p:spTree>
    <p:extLst>
      <p:ext uri="{BB962C8B-B14F-4D97-AF65-F5344CB8AC3E}">
        <p14:creationId xmlns:p14="http://schemas.microsoft.com/office/powerpoint/2010/main" val="231455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4</a:t>
            </a:r>
            <a:endParaRPr lang="en-US" dirty="0"/>
          </a:p>
        </p:txBody>
      </p:sp>
      <p:sp>
        <p:nvSpPr>
          <p:cNvPr id="3" name="Content Placeholder 2"/>
          <p:cNvSpPr>
            <a:spLocks noGrp="1"/>
          </p:cNvSpPr>
          <p:nvPr>
            <p:ph idx="1"/>
          </p:nvPr>
        </p:nvSpPr>
        <p:spPr/>
        <p:txBody>
          <a:bodyPr/>
          <a:lstStyle/>
          <a:p>
            <a:r>
              <a:rPr lang="en-US" dirty="0" smtClean="0"/>
              <a:t>She presents 2 weeks later for an interim visit with scant vaginal bleeding and cramping</a:t>
            </a:r>
          </a:p>
          <a:p>
            <a:r>
              <a:rPr lang="en-US" dirty="0" smtClean="0"/>
              <a:t>Has an AE occurred?</a:t>
            </a:r>
          </a:p>
          <a:p>
            <a:pPr lvl="1"/>
            <a:r>
              <a:rPr lang="en-US" dirty="0" smtClean="0"/>
              <a:t>SSP Section 11.3.3 </a:t>
            </a:r>
          </a:p>
          <a:p>
            <a:r>
              <a:rPr lang="en-US" dirty="0" smtClean="0"/>
              <a:t>She returns two weeks later and reports that she had a miscarriage soon after leaving the clinic last visit</a:t>
            </a:r>
            <a:endParaRPr lang="en-US" dirty="0"/>
          </a:p>
          <a:p>
            <a:pPr marL="457200" lvl="1" indent="0">
              <a:buNone/>
            </a:pPr>
            <a:endParaRPr lang="en-US" dirty="0"/>
          </a:p>
        </p:txBody>
      </p:sp>
    </p:spTree>
    <p:extLst>
      <p:ext uri="{BB962C8B-B14F-4D97-AF65-F5344CB8AC3E}">
        <p14:creationId xmlns:p14="http://schemas.microsoft.com/office/powerpoint/2010/main" val="390878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r>
              <a:rPr lang="en-US" smtClean="0"/>
              <a:t>Why do we care?</a:t>
            </a:r>
          </a:p>
        </p:txBody>
      </p:sp>
      <p:sp>
        <p:nvSpPr>
          <p:cNvPr id="46083" name="Rectangle 3"/>
          <p:cNvSpPr>
            <a:spLocks noGrp="1" noChangeArrowheads="1"/>
          </p:cNvSpPr>
          <p:nvPr>
            <p:ph type="body" idx="1"/>
          </p:nvPr>
        </p:nvSpPr>
        <p:spPr/>
        <p:txBody>
          <a:bodyPr>
            <a:normAutofit fontScale="92500" lnSpcReduction="20000"/>
          </a:bodyPr>
          <a:lstStyle/>
          <a:p>
            <a:pPr eaLnBrk="1" hangingPunct="1"/>
            <a:r>
              <a:rPr lang="en-US" dirty="0" smtClean="0"/>
              <a:t>Participants must come off product during pregnancy and breastfeeding</a:t>
            </a:r>
          </a:p>
          <a:p>
            <a:pPr lvl="1"/>
            <a:r>
              <a:rPr lang="en-US" dirty="0" smtClean="0"/>
              <a:t>Studies of </a:t>
            </a:r>
            <a:r>
              <a:rPr lang="en-US" dirty="0" err="1" smtClean="0"/>
              <a:t>dapivirine</a:t>
            </a:r>
            <a:r>
              <a:rPr lang="en-US" dirty="0" smtClean="0"/>
              <a:t> in pregnant animals suggest no harm</a:t>
            </a:r>
          </a:p>
          <a:p>
            <a:pPr lvl="1"/>
            <a:r>
              <a:rPr lang="en-US" dirty="0" smtClean="0"/>
              <a:t>BUT, </a:t>
            </a:r>
            <a:r>
              <a:rPr lang="en-US" dirty="0" err="1" smtClean="0"/>
              <a:t>dapivirine</a:t>
            </a:r>
            <a:r>
              <a:rPr lang="en-US" dirty="0" smtClean="0"/>
              <a:t> has not been testing in human pregnancy</a:t>
            </a:r>
          </a:p>
          <a:p>
            <a:pPr eaLnBrk="1" hangingPunct="1">
              <a:buFont typeface="Wingdings" pitchFamily="2" charset="2"/>
              <a:buNone/>
            </a:pPr>
            <a:endParaRPr lang="en-US" dirty="0" smtClean="0"/>
          </a:p>
          <a:p>
            <a:pPr eaLnBrk="1" hangingPunct="1"/>
            <a:r>
              <a:rPr lang="en-US" dirty="0" smtClean="0"/>
              <a:t> Time off product results in dilution of effect</a:t>
            </a:r>
          </a:p>
          <a:p>
            <a:pPr lvl="1" eaLnBrk="1" hangingPunct="1"/>
            <a:r>
              <a:rPr lang="en-US" dirty="0" smtClean="0"/>
              <a:t>If there really is a protective effect of study product, we may not be able to detect it because of time off product</a:t>
            </a:r>
          </a:p>
        </p:txBody>
      </p:sp>
    </p:spTree>
    <p:extLst>
      <p:ext uri="{BB962C8B-B14F-4D97-AF65-F5344CB8AC3E}">
        <p14:creationId xmlns:p14="http://schemas.microsoft.com/office/powerpoint/2010/main" val="303927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0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Next steps?</a:t>
            </a:r>
          </a:p>
          <a:p>
            <a:pPr lvl="1"/>
            <a:r>
              <a:rPr lang="en-US" dirty="0" smtClean="0"/>
              <a:t>Confirm status of pregnancy versus loss</a:t>
            </a:r>
          </a:p>
          <a:p>
            <a:pPr lvl="1"/>
            <a:r>
              <a:rPr lang="en-US" dirty="0" smtClean="0"/>
              <a:t>Complete pregnancy outcomes form</a:t>
            </a:r>
          </a:p>
          <a:p>
            <a:pPr marL="457200" lvl="1" indent="0">
              <a:buNone/>
            </a:pPr>
            <a:endParaRPr lang="en-US" dirty="0" smtClean="0"/>
          </a:p>
          <a:p>
            <a:r>
              <a:rPr lang="en-US" dirty="0" smtClean="0"/>
              <a:t>When can product be resumed?</a:t>
            </a:r>
          </a:p>
          <a:p>
            <a:pPr lvl="1"/>
            <a:r>
              <a:rPr lang="en-US" dirty="0" smtClean="0"/>
              <a:t>Protocol Section 7.5.2</a:t>
            </a:r>
          </a:p>
          <a:p>
            <a:pPr lvl="1"/>
            <a:r>
              <a:rPr lang="en-US" dirty="0" smtClean="0"/>
              <a:t>Negative pregnancy test</a:t>
            </a:r>
          </a:p>
          <a:p>
            <a:pPr lvl="1"/>
            <a:r>
              <a:rPr lang="en-US" dirty="0" smtClean="0"/>
              <a:t>Not breastfeeding</a:t>
            </a:r>
          </a:p>
          <a:p>
            <a:pPr lvl="1"/>
            <a:r>
              <a:rPr lang="en-US" dirty="0" smtClean="0"/>
              <a:t>Absence of findings on pelvic exam that would contraindicate resumption</a:t>
            </a:r>
          </a:p>
          <a:p>
            <a:pPr lvl="1"/>
            <a:endParaRPr lang="en-US" dirty="0"/>
          </a:p>
        </p:txBody>
      </p:sp>
    </p:spTree>
    <p:extLst>
      <p:ext uri="{BB962C8B-B14F-4D97-AF65-F5344CB8AC3E}">
        <p14:creationId xmlns:p14="http://schemas.microsoft.com/office/powerpoint/2010/main" val="55607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533400"/>
            <a:ext cx="8229600" cy="762000"/>
          </a:xfrm>
        </p:spPr>
        <p:txBody>
          <a:bodyPr/>
          <a:lstStyle/>
          <a:p>
            <a:pPr algn="ctr" eaLnBrk="1" hangingPunct="1"/>
            <a:r>
              <a:rPr lang="en-US" dirty="0" smtClean="0"/>
              <a:t>Big Picture</a:t>
            </a:r>
          </a:p>
        </p:txBody>
      </p:sp>
      <p:sp>
        <p:nvSpPr>
          <p:cNvPr id="30723" name="Rectangle 3"/>
          <p:cNvSpPr>
            <a:spLocks noGrp="1" noChangeArrowheads="1"/>
          </p:cNvSpPr>
          <p:nvPr>
            <p:ph type="body" idx="1"/>
          </p:nvPr>
        </p:nvSpPr>
        <p:spPr>
          <a:xfrm>
            <a:off x="457200" y="1524000"/>
            <a:ext cx="8229600" cy="4302125"/>
          </a:xfrm>
        </p:spPr>
        <p:txBody>
          <a:bodyPr>
            <a:normAutofit/>
          </a:bodyPr>
          <a:lstStyle/>
          <a:p>
            <a:pPr eaLnBrk="1" hangingPunct="1"/>
            <a:r>
              <a:rPr lang="en-US" dirty="0" smtClean="0"/>
              <a:t>Time off product limits our ability to detect the ring’s protective effect, if it exists</a:t>
            </a:r>
          </a:p>
          <a:p>
            <a:pPr eaLnBrk="1" hangingPunct="1"/>
            <a:r>
              <a:rPr lang="en-US" dirty="0" smtClean="0"/>
              <a:t>Minimize intended pregnancies by careful screening procedures</a:t>
            </a:r>
          </a:p>
          <a:p>
            <a:pPr eaLnBrk="1" hangingPunct="1"/>
            <a:r>
              <a:rPr lang="en-US" dirty="0" smtClean="0"/>
              <a:t>Minimize unintended pregnancies by providing relevant counseling and appropriate methods</a:t>
            </a:r>
          </a:p>
          <a:p>
            <a:pPr marL="0" indent="0" eaLnBrk="1" hangingPunct="1">
              <a:buNone/>
            </a:pPr>
            <a:endParaRPr lang="en-US" dirty="0" smtClean="0"/>
          </a:p>
          <a:p>
            <a:pPr marL="0" indent="0" eaLnBrk="1" hangingPunct="1">
              <a:buNone/>
            </a:pPr>
            <a:endParaRPr lang="en-US" dirty="0" smtClean="0"/>
          </a:p>
          <a:p>
            <a:pPr marL="457200" lvl="1" indent="0" eaLnBrk="1" hangingPunct="1">
              <a:buNone/>
            </a:pPr>
            <a:endParaRPr lang="en-US" dirty="0" smtClean="0"/>
          </a:p>
          <a:p>
            <a:pPr eaLnBrk="1" hangingPunct="1"/>
            <a:endParaRPr lang="en-US" dirty="0" smtClean="0"/>
          </a:p>
        </p:txBody>
      </p:sp>
      <p:pic>
        <p:nvPicPr>
          <p:cNvPr id="30724" name="Picture 4" descr="MTN LOGO_F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96000"/>
            <a:ext cx="1169988"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718686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Picture (2)</a:t>
            </a:r>
            <a:endParaRPr lang="en-US" dirty="0"/>
          </a:p>
        </p:txBody>
      </p:sp>
      <p:sp>
        <p:nvSpPr>
          <p:cNvPr id="3" name="Content Placeholder 2"/>
          <p:cNvSpPr>
            <a:spLocks noGrp="1"/>
          </p:cNvSpPr>
          <p:nvPr>
            <p:ph idx="1"/>
          </p:nvPr>
        </p:nvSpPr>
        <p:spPr/>
        <p:txBody>
          <a:bodyPr/>
          <a:lstStyle/>
          <a:p>
            <a:r>
              <a:rPr lang="en-US" dirty="0" smtClean="0"/>
              <a:t>Maximize product adherence by addressing side effects of both contraceptive method and study product</a:t>
            </a:r>
          </a:p>
          <a:p>
            <a:r>
              <a:rPr lang="en-US" dirty="0" smtClean="0"/>
              <a:t>Elicit truthful contraceptive use </a:t>
            </a:r>
          </a:p>
          <a:p>
            <a:r>
              <a:rPr lang="en-US" dirty="0" smtClean="0"/>
              <a:t>When in doubt, ask your experts…..  </a:t>
            </a:r>
            <a:endParaRPr lang="en-US" dirty="0"/>
          </a:p>
        </p:txBody>
      </p:sp>
    </p:spTree>
    <p:extLst>
      <p:ext uri="{BB962C8B-B14F-4D97-AF65-F5344CB8AC3E}">
        <p14:creationId xmlns:p14="http://schemas.microsoft.com/office/powerpoint/2010/main" val="4039033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ASPIRE Goal- Pregnancy Prevention</a:t>
            </a:r>
          </a:p>
        </p:txBody>
      </p:sp>
      <p:sp>
        <p:nvSpPr>
          <p:cNvPr id="3" name="Content Placeholder 2"/>
          <p:cNvSpPr>
            <a:spLocks noGrp="1"/>
          </p:cNvSpPr>
          <p:nvPr>
            <p:ph idx="1"/>
          </p:nvPr>
        </p:nvSpPr>
        <p:spPr/>
        <p:txBody>
          <a:bodyPr/>
          <a:lstStyle/>
          <a:p>
            <a:pPr eaLnBrk="1" hangingPunct="1"/>
            <a:r>
              <a:rPr lang="en-US" dirty="0" smtClean="0"/>
              <a:t>Prevent intentional pregnancies</a:t>
            </a:r>
          </a:p>
          <a:p>
            <a:pPr lvl="1" eaLnBrk="1" hangingPunct="1"/>
            <a:r>
              <a:rPr lang="en-US" dirty="0" smtClean="0"/>
              <a:t>Screening procedures</a:t>
            </a:r>
          </a:p>
          <a:p>
            <a:pPr lvl="1" eaLnBrk="1" hangingPunct="1">
              <a:buFont typeface="Wingdings" pitchFamily="2" charset="2"/>
              <a:buNone/>
            </a:pPr>
            <a:endParaRPr lang="en-US" dirty="0" smtClean="0"/>
          </a:p>
          <a:p>
            <a:pPr eaLnBrk="1" hangingPunct="1"/>
            <a:r>
              <a:rPr lang="en-US" dirty="0" smtClean="0"/>
              <a:t>Prevent unintentional pregnancies</a:t>
            </a:r>
          </a:p>
          <a:p>
            <a:pPr lvl="1" eaLnBrk="1" hangingPunct="1"/>
            <a:r>
              <a:rPr lang="en-US" dirty="0" smtClean="0"/>
              <a:t>Offer contraceptive counseling</a:t>
            </a:r>
          </a:p>
          <a:p>
            <a:pPr lvl="1"/>
            <a:r>
              <a:rPr lang="en-US" dirty="0"/>
              <a:t>Providing effective </a:t>
            </a:r>
            <a:r>
              <a:rPr lang="en-US" dirty="0" smtClean="0"/>
              <a:t>contraception</a:t>
            </a:r>
          </a:p>
          <a:p>
            <a:pPr lvl="1"/>
            <a:r>
              <a:rPr lang="en-US" dirty="0" smtClean="0"/>
              <a:t>Expand the contraceptive mix  available to participants in ASPIRE</a:t>
            </a:r>
            <a:endParaRPr lang="en-US" dirty="0"/>
          </a:p>
          <a:p>
            <a:pPr marL="457200" lvl="1" indent="0" eaLnBrk="1" hangingPunct="1">
              <a:buNone/>
            </a:pPr>
            <a:endParaRPr lang="en-US" dirty="0" smtClean="0"/>
          </a:p>
          <a:p>
            <a:pPr lvl="1" eaLnBrk="1" hangingPunct="1">
              <a:buFont typeface="Wingdings" pitchFamily="2" charset="2"/>
              <a:buNone/>
            </a:pPr>
            <a:endParaRPr lang="en-US" dirty="0" smtClean="0"/>
          </a:p>
        </p:txBody>
      </p:sp>
    </p:spTree>
    <p:extLst>
      <p:ext uri="{BB962C8B-B14F-4D97-AF65-F5344CB8AC3E}">
        <p14:creationId xmlns:p14="http://schemas.microsoft.com/office/powerpoint/2010/main" val="173214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Contraceptive Counseling</a:t>
            </a:r>
            <a:endParaRPr lang="en-US" dirty="0"/>
          </a:p>
        </p:txBody>
      </p:sp>
      <p:sp>
        <p:nvSpPr>
          <p:cNvPr id="3" name="Content Placeholder 2"/>
          <p:cNvSpPr>
            <a:spLocks noGrp="1"/>
          </p:cNvSpPr>
          <p:nvPr>
            <p:ph idx="1"/>
          </p:nvPr>
        </p:nvSpPr>
        <p:spPr/>
        <p:txBody>
          <a:bodyPr/>
          <a:lstStyle/>
          <a:p>
            <a:r>
              <a:rPr lang="en-US" dirty="0" smtClean="0"/>
              <a:t>Open conversations</a:t>
            </a:r>
          </a:p>
          <a:p>
            <a:r>
              <a:rPr lang="en-US" dirty="0" smtClean="0"/>
              <a:t>Participant centered</a:t>
            </a:r>
          </a:p>
          <a:p>
            <a:r>
              <a:rPr lang="en-US" dirty="0" smtClean="0"/>
              <a:t>Goal</a:t>
            </a:r>
          </a:p>
          <a:p>
            <a:pPr lvl="1"/>
            <a:r>
              <a:rPr lang="en-US" dirty="0" smtClean="0"/>
              <a:t>Provide rationale for contraceptive requirement</a:t>
            </a:r>
          </a:p>
          <a:p>
            <a:pPr lvl="2"/>
            <a:r>
              <a:rPr lang="en-US" dirty="0" err="1"/>
              <a:t>d</a:t>
            </a:r>
            <a:r>
              <a:rPr lang="en-US" dirty="0" err="1" smtClean="0"/>
              <a:t>apivirine</a:t>
            </a:r>
            <a:r>
              <a:rPr lang="en-US" dirty="0" smtClean="0"/>
              <a:t> is an investigational product</a:t>
            </a:r>
          </a:p>
          <a:p>
            <a:pPr lvl="1"/>
            <a:r>
              <a:rPr lang="en-US" dirty="0" smtClean="0"/>
              <a:t>Counsel on all available methods</a:t>
            </a:r>
          </a:p>
          <a:p>
            <a:pPr lvl="1"/>
            <a:r>
              <a:rPr lang="en-US" dirty="0" smtClean="0"/>
              <a:t>Help </a:t>
            </a:r>
            <a:r>
              <a:rPr lang="en-US" dirty="0" err="1" smtClean="0"/>
              <a:t>ppt</a:t>
            </a:r>
            <a:r>
              <a:rPr lang="en-US" dirty="0" smtClean="0"/>
              <a:t> to choose the method that is best for her</a:t>
            </a:r>
          </a:p>
          <a:p>
            <a:pPr lvl="1"/>
            <a:r>
              <a:rPr lang="en-US" dirty="0" smtClean="0"/>
              <a:t>Obtain accurate information about use</a:t>
            </a:r>
          </a:p>
          <a:p>
            <a:pPr lvl="1"/>
            <a:endParaRPr lang="en-US" dirty="0" smtClean="0"/>
          </a:p>
        </p:txBody>
      </p:sp>
    </p:spTree>
    <p:extLst>
      <p:ext uri="{BB962C8B-B14F-4D97-AF65-F5344CB8AC3E}">
        <p14:creationId xmlns:p14="http://schemas.microsoft.com/office/powerpoint/2010/main" val="1318182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Content Placeholder 3" descr="pic_microno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90863" y="2362200"/>
            <a:ext cx="178593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C:\Users\bungke\Desktop\dmp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950" y="4419600"/>
            <a:ext cx="2609850" cy="153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5" descr="C:\Users\bungke\Desktop\mirena.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2968625"/>
            <a:ext cx="1905000"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2" descr="C:\Users\bungke\Desktop\pill.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1447800"/>
            <a:ext cx="23431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9" descr="Female anatomy with arrows pointing to cuts for female sterilizati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52850" y="5181600"/>
            <a:ext cx="142875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0" descr="Image of a penis demonstrating with arrows where the 2 tubes that carries sperm is cut or blocked"/>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24463" y="5105400"/>
            <a:ext cx="1404937"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11"/>
          <p:cNvSpPr>
            <a:spLocks noGrp="1" noChangeArrowheads="1"/>
          </p:cNvSpPr>
          <p:nvPr>
            <p:ph type="title"/>
          </p:nvPr>
        </p:nvSpPr>
        <p:spPr>
          <a:xfrm>
            <a:off x="219075" y="227013"/>
            <a:ext cx="7477125" cy="915987"/>
          </a:xfrm>
          <a:noFill/>
        </p:spPr>
        <p:txBody>
          <a:bodyPr/>
          <a:lstStyle/>
          <a:p>
            <a:pPr eaLnBrk="1" hangingPunct="1"/>
            <a:r>
              <a:rPr lang="en-US" sz="3600" dirty="0" smtClean="0"/>
              <a:t>Expanding Methods Mix</a:t>
            </a:r>
          </a:p>
        </p:txBody>
      </p:sp>
      <p:pic>
        <p:nvPicPr>
          <p:cNvPr id="4113" name="Picture 17" descr="implano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29200" y="1065213"/>
            <a:ext cx="2505075" cy="160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77626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0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10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10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dirty="0" smtClean="0"/>
              <a:t>Background and References</a:t>
            </a:r>
          </a:p>
        </p:txBody>
      </p:sp>
      <p:pic>
        <p:nvPicPr>
          <p:cNvPr id="1028" name="Picture 3" descr="Medical eligibility criteria for contraceptive use"/>
          <p:cNvPicPr>
            <a:picLocks noGrp="1" noChangeAspect="1" noChangeArrowheads="1"/>
          </p:cNvPicPr>
          <p:nvPr>
            <p:ph type="body" idx="4294967295"/>
          </p:nvPr>
        </p:nvPicPr>
        <p:blipFill>
          <a:blip r:embed="rId3">
            <a:extLst>
              <a:ext uri="{28A0092B-C50C-407E-A947-70E740481C1C}">
                <a14:useLocalDpi xmlns:a14="http://schemas.microsoft.com/office/drawing/2010/main" val="0"/>
              </a:ext>
            </a:extLst>
          </a:blip>
          <a:srcRect/>
          <a:stretch>
            <a:fillRect/>
          </a:stretch>
        </p:blipFill>
        <p:spPr>
          <a:xfrm>
            <a:off x="503238" y="1512888"/>
            <a:ext cx="946150" cy="1306512"/>
          </a:xfrm>
          <a:noFill/>
        </p:spPr>
      </p:pic>
      <p:sp>
        <p:nvSpPr>
          <p:cNvPr id="1029" name="Rectangle 4"/>
          <p:cNvSpPr>
            <a:spLocks noChangeArrowheads="1"/>
          </p:cNvSpPr>
          <p:nvPr/>
        </p:nvSpPr>
        <p:spPr bwMode="auto">
          <a:xfrm>
            <a:off x="1646238" y="1598613"/>
            <a:ext cx="559276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pPr>
            <a:r>
              <a:rPr lang="en-US" sz="2400" dirty="0"/>
              <a:t>WHO Medical Eligibility Criteria for Contraceptive Use (with 2008 update)</a:t>
            </a:r>
          </a:p>
        </p:txBody>
      </p:sp>
      <p:pic>
        <p:nvPicPr>
          <p:cNvPr id="1030" name="Picture 5" descr="Click here for the Table of Contents">
            <a:hlinkClick r:id="" action="ppaction://noactio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238" y="2971800"/>
            <a:ext cx="965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6"/>
          <p:cNvSpPr>
            <a:spLocks noChangeArrowheads="1"/>
          </p:cNvSpPr>
          <p:nvPr/>
        </p:nvSpPr>
        <p:spPr bwMode="auto">
          <a:xfrm>
            <a:off x="1646238" y="2971800"/>
            <a:ext cx="5592762"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pPr>
            <a:r>
              <a:rPr lang="en-US" sz="2400" dirty="0"/>
              <a:t>Family Planning:  A Global Handbook for Providers (USAID/JHSPH/WHO</a:t>
            </a:r>
            <a:r>
              <a:rPr lang="en-US" sz="2400" dirty="0" smtClean="0"/>
              <a:t>)</a:t>
            </a:r>
          </a:p>
          <a:p>
            <a:pPr eaLnBrk="1" hangingPunct="1">
              <a:spcBef>
                <a:spcPct val="20000"/>
              </a:spcBef>
            </a:pPr>
            <a:endParaRPr lang="en-US" sz="2400" dirty="0"/>
          </a:p>
          <a:p>
            <a:pPr eaLnBrk="1" hangingPunct="1">
              <a:spcBef>
                <a:spcPct val="20000"/>
              </a:spcBef>
            </a:pPr>
            <a:endParaRPr lang="en-US" sz="2400" dirty="0" smtClean="0"/>
          </a:p>
          <a:p>
            <a:pPr eaLnBrk="1" hangingPunct="1">
              <a:spcBef>
                <a:spcPct val="20000"/>
              </a:spcBef>
            </a:pPr>
            <a:r>
              <a:rPr lang="en-US" sz="2400" dirty="0" smtClean="0"/>
              <a:t>Contraceptive Technology, 20</a:t>
            </a:r>
            <a:r>
              <a:rPr lang="en-US" sz="2400" baseline="30000" dirty="0" smtClean="0"/>
              <a:t>th</a:t>
            </a:r>
            <a:r>
              <a:rPr lang="en-US" sz="2400" dirty="0" smtClean="0"/>
              <a:t> Edition</a:t>
            </a:r>
            <a:endParaRPr lang="en-US" sz="2400" dirty="0"/>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1230" y="4675908"/>
            <a:ext cx="1235008" cy="1558638"/>
          </a:xfrm>
          <a:prstGeom prst="rect">
            <a:avLst/>
          </a:prstGeom>
        </p:spPr>
      </p:pic>
      <p:sp>
        <p:nvSpPr>
          <p:cNvPr id="4" name="6-Point Star 3"/>
          <p:cNvSpPr/>
          <p:nvPr/>
        </p:nvSpPr>
        <p:spPr>
          <a:xfrm>
            <a:off x="457200" y="-249382"/>
            <a:ext cx="7980217" cy="6920346"/>
          </a:xfrm>
          <a:prstGeom prst="star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ontent Placeholder 1"/>
          <p:cNvSpPr>
            <a:spLocks noGrp="1"/>
          </p:cNvSpPr>
          <p:nvPr>
            <p:ph idx="1"/>
          </p:nvPr>
        </p:nvSpPr>
        <p:spPr>
          <a:xfrm>
            <a:off x="581888" y="2133600"/>
            <a:ext cx="7954028" cy="1992574"/>
          </a:xfrm>
        </p:spPr>
        <p:txBody>
          <a:bodyPr>
            <a:noAutofit/>
          </a:bodyPr>
          <a:lstStyle/>
          <a:p>
            <a:pPr marL="0" indent="0" algn="ctr">
              <a:buNone/>
            </a:pPr>
            <a:r>
              <a:rPr lang="en-US" sz="3600" dirty="0" smtClean="0"/>
              <a:t>  Your contraceptive site experts</a:t>
            </a:r>
          </a:p>
          <a:p>
            <a:pPr marL="0" indent="0" algn="ctr">
              <a:buNone/>
            </a:pPr>
            <a:r>
              <a:rPr lang="en-US" sz="3600" dirty="0" smtClean="0"/>
              <a:t> Princess and </a:t>
            </a:r>
            <a:r>
              <a:rPr lang="en-US" sz="3600" dirty="0" err="1" smtClean="0"/>
              <a:t>Nonzwakazi</a:t>
            </a:r>
            <a:endParaRPr lang="en-US" sz="3600" dirty="0" smtClean="0"/>
          </a:p>
          <a:p>
            <a:pPr marL="0" indent="0" algn="ctr">
              <a:buNone/>
            </a:pPr>
            <a:r>
              <a:rPr lang="en-US" sz="3600" dirty="0" smtClean="0"/>
              <a:t>Trisha and Clearance </a:t>
            </a:r>
            <a:r>
              <a:rPr lang="en-US" sz="3600" dirty="0" err="1" smtClean="0"/>
              <a:t>Thembekile</a:t>
            </a:r>
            <a:endParaRPr lang="en-US" sz="3600" dirty="0" smtClean="0"/>
          </a:p>
          <a:p>
            <a:pPr marL="0" indent="0" algn="ctr">
              <a:buNone/>
            </a:pPr>
            <a:endParaRPr lang="en-US" sz="3600" dirty="0" smtClean="0"/>
          </a:p>
          <a:p>
            <a:pPr marL="0" indent="0" algn="ctr">
              <a:buNone/>
            </a:pPr>
            <a:endParaRPr lang="en-US" sz="3600" dirty="0"/>
          </a:p>
        </p:txBody>
      </p:sp>
    </p:spTree>
    <p:extLst>
      <p:ext uri="{BB962C8B-B14F-4D97-AF65-F5344CB8AC3E}">
        <p14:creationId xmlns:p14="http://schemas.microsoft.com/office/powerpoint/2010/main" val="393288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wipe(down)">
                                      <p:cBhvr>
                                        <p:cTn id="13" dur="500"/>
                                        <p:tgtEl>
                                          <p:spTgt spid="1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1">
                                            <p:txEl>
                                              <p:pRg st="1" end="1"/>
                                            </p:txEl>
                                          </p:spTgt>
                                        </p:tgtEl>
                                        <p:attrNameLst>
                                          <p:attrName>style.visibility</p:attrName>
                                        </p:attrNameLst>
                                      </p:cBhvr>
                                      <p:to>
                                        <p:strVal val="visible"/>
                                      </p:to>
                                    </p:set>
                                    <p:animEffect transition="in" filter="wipe(down)">
                                      <p:cBhvr>
                                        <p:cTn id="18" dur="500"/>
                                        <p:tgtEl>
                                          <p:spTgt spid="1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animEffect transition="in" filter="wipe(down)">
                                      <p:cBhvr>
                                        <p:cTn id="23"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a:t>
            </a:r>
            <a:endParaRPr lang="en-US" dirty="0"/>
          </a:p>
        </p:txBody>
      </p:sp>
      <p:sp>
        <p:nvSpPr>
          <p:cNvPr id="3" name="Content Placeholder 2"/>
          <p:cNvSpPr>
            <a:spLocks noGrp="1"/>
          </p:cNvSpPr>
          <p:nvPr>
            <p:ph idx="1"/>
          </p:nvPr>
        </p:nvSpPr>
        <p:spPr/>
        <p:txBody>
          <a:bodyPr>
            <a:normAutofit lnSpcReduction="10000"/>
          </a:bodyPr>
          <a:lstStyle/>
          <a:p>
            <a:r>
              <a:rPr lang="en-US" dirty="0" smtClean="0"/>
              <a:t>Protocol Section 5.2</a:t>
            </a:r>
          </a:p>
          <a:p>
            <a:r>
              <a:rPr lang="en-US" dirty="0" smtClean="0"/>
              <a:t>Not pregnant</a:t>
            </a:r>
          </a:p>
          <a:p>
            <a:r>
              <a:rPr lang="en-US" dirty="0" smtClean="0"/>
              <a:t>Using an effective method of contraception at enrollment</a:t>
            </a:r>
          </a:p>
          <a:p>
            <a:pPr lvl="1"/>
            <a:r>
              <a:rPr lang="en-US" dirty="0" smtClean="0"/>
              <a:t>Hormonal method (except ring)</a:t>
            </a:r>
          </a:p>
          <a:p>
            <a:pPr lvl="1"/>
            <a:r>
              <a:rPr lang="en-US" dirty="0" smtClean="0"/>
              <a:t>IUCD</a:t>
            </a:r>
          </a:p>
          <a:p>
            <a:pPr lvl="1"/>
            <a:r>
              <a:rPr lang="en-US" dirty="0" smtClean="0"/>
              <a:t>Sterilization of participant (not partner)</a:t>
            </a:r>
          </a:p>
          <a:p>
            <a:r>
              <a:rPr lang="en-US" dirty="0" smtClean="0"/>
              <a:t>Intending to use an effective method for the duration of study participation</a:t>
            </a:r>
          </a:p>
          <a:p>
            <a:endParaRPr lang="en-US" dirty="0"/>
          </a:p>
        </p:txBody>
      </p:sp>
    </p:spTree>
    <p:extLst>
      <p:ext uri="{BB962C8B-B14F-4D97-AF65-F5344CB8AC3E}">
        <p14:creationId xmlns:p14="http://schemas.microsoft.com/office/powerpoint/2010/main" val="109738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 </a:t>
            </a:r>
            <a:endParaRPr lang="en-US" dirty="0"/>
          </a:p>
        </p:txBody>
      </p:sp>
      <p:sp>
        <p:nvSpPr>
          <p:cNvPr id="3" name="Content Placeholder 2"/>
          <p:cNvSpPr>
            <a:spLocks noGrp="1"/>
          </p:cNvSpPr>
          <p:nvPr>
            <p:ph idx="1"/>
          </p:nvPr>
        </p:nvSpPr>
        <p:spPr/>
        <p:txBody>
          <a:bodyPr/>
          <a:lstStyle/>
          <a:p>
            <a:r>
              <a:rPr lang="en-US" dirty="0" smtClean="0"/>
              <a:t>19 </a:t>
            </a:r>
            <a:r>
              <a:rPr lang="en-US" dirty="0" err="1" smtClean="0"/>
              <a:t>yo</a:t>
            </a:r>
            <a:r>
              <a:rPr lang="en-US" dirty="0" smtClean="0"/>
              <a:t> woman is interested in participating in MTN 020.  She is sexually active with one stable male partner for the past six months.</a:t>
            </a:r>
          </a:p>
          <a:p>
            <a:r>
              <a:rPr lang="en-US" dirty="0" smtClean="0"/>
              <a:t>She agrees to use some form of contraception</a:t>
            </a:r>
          </a:p>
          <a:p>
            <a:r>
              <a:rPr lang="en-US" dirty="0" smtClean="0"/>
              <a:t>She currently uses male condoms “some of the time”</a:t>
            </a:r>
          </a:p>
        </p:txBody>
      </p:sp>
    </p:spTree>
    <p:extLst>
      <p:ext uri="{BB962C8B-B14F-4D97-AF65-F5344CB8AC3E}">
        <p14:creationId xmlns:p14="http://schemas.microsoft.com/office/powerpoint/2010/main" val="3295702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 </a:t>
            </a:r>
            <a:endParaRPr lang="en-US" dirty="0"/>
          </a:p>
        </p:txBody>
      </p:sp>
      <p:sp>
        <p:nvSpPr>
          <p:cNvPr id="3" name="Content Placeholder 2"/>
          <p:cNvSpPr>
            <a:spLocks noGrp="1"/>
          </p:cNvSpPr>
          <p:nvPr>
            <p:ph idx="1"/>
          </p:nvPr>
        </p:nvSpPr>
        <p:spPr/>
        <p:txBody>
          <a:bodyPr/>
          <a:lstStyle/>
          <a:p>
            <a:r>
              <a:rPr lang="en-US" dirty="0" smtClean="0"/>
              <a:t>Describe how you would counsel her.</a:t>
            </a:r>
          </a:p>
          <a:p>
            <a:endParaRPr lang="en-US" dirty="0" smtClean="0"/>
          </a:p>
          <a:p>
            <a:r>
              <a:rPr lang="en-US" dirty="0" smtClean="0"/>
              <a:t>Any concerns about starting BOTH a new method of contraception AND </a:t>
            </a:r>
            <a:r>
              <a:rPr lang="en-US" dirty="0" err="1" smtClean="0"/>
              <a:t>dapivirine</a:t>
            </a:r>
            <a:r>
              <a:rPr lang="en-US" dirty="0" smtClean="0"/>
              <a:t> ring? (side effects, adherence/joint adherence, etc.)</a:t>
            </a:r>
          </a:p>
        </p:txBody>
      </p:sp>
    </p:spTree>
    <p:extLst>
      <p:ext uri="{BB962C8B-B14F-4D97-AF65-F5344CB8AC3E}">
        <p14:creationId xmlns:p14="http://schemas.microsoft.com/office/powerpoint/2010/main" val="315107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684</TotalTime>
  <Words>1408</Words>
  <Application>Microsoft Office PowerPoint</Application>
  <PresentationFormat>On-screen Show (4:3)</PresentationFormat>
  <Paragraphs>207</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Contraception/Pregnancies </vt:lpstr>
      <vt:lpstr>Why do we care?</vt:lpstr>
      <vt:lpstr>ASPIRE Goal- Pregnancy Prevention</vt:lpstr>
      <vt:lpstr>Contraceptive Counseling</vt:lpstr>
      <vt:lpstr>Expanding Methods Mix</vt:lpstr>
      <vt:lpstr>Background and References</vt:lpstr>
      <vt:lpstr>Screening</vt:lpstr>
      <vt:lpstr>Case 1 </vt:lpstr>
      <vt:lpstr>Case 1 </vt:lpstr>
      <vt:lpstr>Choosing a Contraception</vt:lpstr>
      <vt:lpstr>Enrollment</vt:lpstr>
      <vt:lpstr>Case 2</vt:lpstr>
      <vt:lpstr>Case 2</vt:lpstr>
      <vt:lpstr>Follow-Up</vt:lpstr>
      <vt:lpstr>Case 3</vt:lpstr>
      <vt:lpstr>Case 3</vt:lpstr>
      <vt:lpstr>Pregnancy</vt:lpstr>
      <vt:lpstr>Case 4 </vt:lpstr>
      <vt:lpstr>Case 4</vt:lpstr>
      <vt:lpstr>Case 4</vt:lpstr>
      <vt:lpstr>Big Picture</vt:lpstr>
      <vt:lpstr>Big Picture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Devika Singh</dc:creator>
  <cp:lastModifiedBy>Kat Richards</cp:lastModifiedBy>
  <cp:revision>58</cp:revision>
  <dcterms:created xsi:type="dcterms:W3CDTF">2012-02-16T03:59:50Z</dcterms:created>
  <dcterms:modified xsi:type="dcterms:W3CDTF">2013-01-02T17:23:31Z</dcterms:modified>
</cp:coreProperties>
</file>